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52" r:id="rId1"/>
  </p:sldMasterIdLst>
  <p:notesMasterIdLst>
    <p:notesMasterId r:id="rId32"/>
  </p:notesMasterIdLst>
  <p:sldIdLst>
    <p:sldId id="303" r:id="rId2"/>
    <p:sldId id="258" r:id="rId3"/>
    <p:sldId id="328" r:id="rId4"/>
    <p:sldId id="280" r:id="rId5"/>
    <p:sldId id="272" r:id="rId6"/>
    <p:sldId id="275" r:id="rId7"/>
    <p:sldId id="279" r:id="rId8"/>
    <p:sldId id="283" r:id="rId9"/>
    <p:sldId id="284" r:id="rId10"/>
    <p:sldId id="261" r:id="rId11"/>
    <p:sldId id="285" r:id="rId12"/>
    <p:sldId id="292" r:id="rId13"/>
    <p:sldId id="295" r:id="rId14"/>
    <p:sldId id="311" r:id="rId15"/>
    <p:sldId id="299" r:id="rId16"/>
    <p:sldId id="300" r:id="rId17"/>
    <p:sldId id="301" r:id="rId18"/>
    <p:sldId id="312" r:id="rId19"/>
    <p:sldId id="313" r:id="rId20"/>
    <p:sldId id="329" r:id="rId21"/>
    <p:sldId id="273" r:id="rId22"/>
    <p:sldId id="276" r:id="rId23"/>
    <p:sldId id="274" r:id="rId24"/>
    <p:sldId id="314" r:id="rId25"/>
    <p:sldId id="330" r:id="rId26"/>
    <p:sldId id="333" r:id="rId27"/>
    <p:sldId id="334" r:id="rId28"/>
    <p:sldId id="331" r:id="rId29"/>
    <p:sldId id="332" r:id="rId30"/>
    <p:sldId id="298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Закрыть Учётная запись" initials="ЗУз" lastIdx="6" clrIdx="0">
    <p:extLst>
      <p:ext uri="{19B8F6BF-5375-455C-9EA6-DF929625EA0E}">
        <p15:presenceInfo xmlns:p15="http://schemas.microsoft.com/office/powerpoint/2012/main" userId="3b2a4e6f86fa08b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2D69"/>
    <a:srgbClr val="FF0000"/>
    <a:srgbClr val="1AB1E0"/>
    <a:srgbClr val="24ACBA"/>
    <a:srgbClr val="2FB1C3"/>
    <a:srgbClr val="1B7E95"/>
    <a:srgbClr val="DAEEF3"/>
    <a:srgbClr val="35C8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77" autoAdjust="0"/>
    <p:restoredTop sz="93741" autoAdjust="0"/>
  </p:normalViewPr>
  <p:slideViewPr>
    <p:cSldViewPr snapToGrid="0">
      <p:cViewPr varScale="1">
        <p:scale>
          <a:sx n="120" d="100"/>
          <a:sy n="120" d="100"/>
        </p:scale>
        <p:origin x="224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093EE-CB9E-48D6-8563-3388CC569884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A50F6-1AE8-414E-8C27-FE051EF07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053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A50F6-1AE8-414E-8C27-FE051EF07B75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227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A773B2-2745-41D2-9CE3-742B019AEB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CA43094-CE36-4C7E-8B25-AB3E8D94D4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82F57E-EB84-4475-83D9-818FBB107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FB03-A66F-4EFE-A5BC-7D2C6A5BDDAF}" type="datetime1">
              <a:rPr lang="en-US" smtClean="0"/>
              <a:t>2/13/24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D573CD-DB47-496C-9D7C-71E8B62D6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7496D2-2AC3-47D7-B5C9-085A3ED8D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600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2E3FA2-06E5-4B22-B989-F1A442AF1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C14F40-BFFC-4EC1-B53D-E0286E03A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6A0401-537E-41CE-8859-269B44448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F9603-E800-4ADD-BC6F-6E0BA824B35A}" type="datetime1">
              <a:rPr lang="en-US" smtClean="0"/>
              <a:t>2/13/24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718C2F-FDC1-4417-BEBF-AF683148A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60237A-0B4F-4AE5-A41F-080BE90AB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90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76EF2A4-F49C-4A2D-AE50-CF6CCE4F32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2841516-D93F-4C66-8FA2-1E36A8568D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3E22F6-0C04-4BBF-8F64-78553A4E8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EF268-1A4A-468D-BEF6-BB93679036E7}" type="datetime1">
              <a:rPr lang="en-US" smtClean="0"/>
              <a:t>2/13/24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98E6E5-F48C-49F7-AF8C-CD0A1E874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894418-AAC6-409D-8838-C01B6478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254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б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BA292C80-0DA8-194A-9A66-279048FA2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859" y="962173"/>
            <a:ext cx="886499" cy="886499"/>
          </a:xfrm>
          <a:prstGeom prst="rect">
            <a:avLst/>
          </a:prstGeom>
        </p:spPr>
      </p:pic>
      <p:cxnSp>
        <p:nvCxnSpPr>
          <p:cNvPr id="11" name="Straight Connector 48">
            <a:extLst>
              <a:ext uri="{FF2B5EF4-FFF2-40B4-BE49-F238E27FC236}">
                <a16:creationId xmlns:a16="http://schemas.microsoft.com/office/drawing/2014/main" id="{313EF906-5BAC-0141-A198-076E155DF9E2}"/>
              </a:ext>
            </a:extLst>
          </p:cNvPr>
          <p:cNvCxnSpPr>
            <a:cxnSpLocks/>
          </p:cNvCxnSpPr>
          <p:nvPr userDrawn="1"/>
        </p:nvCxnSpPr>
        <p:spPr>
          <a:xfrm>
            <a:off x="6090212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0">
            <a:extLst>
              <a:ext uri="{FF2B5EF4-FFF2-40B4-BE49-F238E27FC236}">
                <a16:creationId xmlns:a16="http://schemas.microsoft.com/office/drawing/2014/main" id="{61206A97-26F2-E646-8775-9928FEF465B5}"/>
              </a:ext>
            </a:extLst>
          </p:cNvPr>
          <p:cNvCxnSpPr>
            <a:cxnSpLocks/>
          </p:cNvCxnSpPr>
          <p:nvPr userDrawn="1"/>
        </p:nvCxnSpPr>
        <p:spPr>
          <a:xfrm>
            <a:off x="8642581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51">
            <a:extLst>
              <a:ext uri="{FF2B5EF4-FFF2-40B4-BE49-F238E27FC236}">
                <a16:creationId xmlns:a16="http://schemas.microsoft.com/office/drawing/2014/main" id="{28E0E5F6-C1CA-9B41-B1DB-6E4FB509084D}"/>
              </a:ext>
            </a:extLst>
          </p:cNvPr>
          <p:cNvCxnSpPr>
            <a:cxnSpLocks/>
          </p:cNvCxnSpPr>
          <p:nvPr userDrawn="1"/>
        </p:nvCxnSpPr>
        <p:spPr>
          <a:xfrm>
            <a:off x="11179047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007C52F-2E27-E24A-B9DC-AAAB052DB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967" y="2404670"/>
            <a:ext cx="7634059" cy="1978323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4300" b="0" i="0" baseline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презентации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может быть набрано в две 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или три строки (43 </a:t>
            </a:r>
            <a:r>
              <a:rPr lang="en-GB" sz="4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4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4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8109844-C2E7-354F-9C01-8834E4DCE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4947" y="1187841"/>
            <a:ext cx="3848717" cy="435163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latin typeface="HSE Sans" panose="02000000000000000000" pitchFamily="2" charset="0"/>
              </a:defRPr>
            </a:lvl1pPr>
            <a:lvl2pPr marL="457200" indent="0" algn="l">
              <a:buNone/>
              <a:defRPr sz="1600" b="0" i="0">
                <a:latin typeface="HSE Sans" panose="02000000000000000000" pitchFamily="2" charset="0"/>
              </a:defRPr>
            </a:lvl2pPr>
            <a:lvl3pPr marL="914400" indent="0" algn="l">
              <a:buNone/>
              <a:defRPr sz="1600" b="0" i="0">
                <a:latin typeface="HSE Sans" panose="02000000000000000000" pitchFamily="2" charset="0"/>
              </a:defRPr>
            </a:lvl3pPr>
            <a:lvl4pPr marL="1371600" indent="0" algn="l">
              <a:buNone/>
              <a:defRPr sz="1600" b="0" i="0">
                <a:latin typeface="HSE Sans" panose="02000000000000000000" pitchFamily="2" charset="0"/>
              </a:defRPr>
            </a:lvl4pPr>
            <a:lvl5pPr marL="1828800" indent="0" algn="l">
              <a:buNone/>
              <a:defRPr sz="1600" b="0" i="0">
                <a:latin typeface="HSE Sans" panose="02000000000000000000" pitchFamily="2" charset="0"/>
              </a:defRPr>
            </a:lvl5pPr>
          </a:lstStyle>
          <a:p>
            <a:r>
              <a:rPr lang="ru-RU" dirty="0">
                <a:latin typeface="HSE Sans" panose="02000000000000000000" pitchFamily="2" charset="0"/>
              </a:rPr>
              <a:t>Название факультета</a:t>
            </a:r>
            <a:br>
              <a:rPr lang="ru-RU" dirty="0">
                <a:latin typeface="HSE Sans" panose="02000000000000000000" pitchFamily="2" charset="0"/>
              </a:rPr>
            </a:br>
            <a:r>
              <a:rPr lang="ru-RU" dirty="0">
                <a:latin typeface="HSE Sans" panose="02000000000000000000" pitchFamily="2" charset="0"/>
              </a:rPr>
              <a:t>в две строки</a:t>
            </a:r>
            <a:r>
              <a:rPr lang="en-GB" dirty="0">
                <a:latin typeface="HSE Sans" panose="02000000000000000000" pitchFamily="2" charset="0"/>
              </a:rPr>
              <a:t> (16 </a:t>
            </a:r>
            <a:r>
              <a:rPr lang="en-GB" dirty="0" err="1">
                <a:latin typeface="HSE Sans" panose="02000000000000000000" pitchFamily="2" charset="0"/>
              </a:rPr>
              <a:t>pt</a:t>
            </a:r>
            <a:r>
              <a:rPr lang="en-GB" dirty="0">
                <a:latin typeface="HSE Sans" panose="02000000000000000000" pitchFamily="2" charset="0"/>
              </a:rPr>
              <a:t>)</a:t>
            </a:r>
            <a:endParaRPr lang="ru-RU" dirty="0">
              <a:latin typeface="HSE Sans" panose="02000000000000000000" pitchFamily="2" charset="0"/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40A04329-C800-BB42-BFE0-7E3C68848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59420" y="1173829"/>
            <a:ext cx="2278063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98337931-3EC2-F348-99EA-860F4FFDC18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786720" y="1173829"/>
            <a:ext cx="2217738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Москва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2022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EEA7A79B-D410-B44F-BF32-C3EAEFC20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7967" y="4824914"/>
            <a:ext cx="7625267" cy="652860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dirty="0">
                <a:latin typeface="HSE Sans" panose="02000000000000000000" pitchFamily="2" charset="0"/>
              </a:rPr>
              <a:t>Если нужно больше места, то используйте подзаголовок</a:t>
            </a:r>
            <a:r>
              <a:rPr lang="en-GB" sz="1600" dirty="0">
                <a:latin typeface="HSE Sans" panose="02000000000000000000" pitchFamily="2" charset="0"/>
              </a:rPr>
              <a:t> (16 </a:t>
            </a:r>
            <a:r>
              <a:rPr lang="en-GB" sz="1600" dirty="0" err="1">
                <a:latin typeface="HSE Sans" panose="02000000000000000000" pitchFamily="2" charset="0"/>
              </a:rPr>
              <a:t>pt</a:t>
            </a:r>
            <a:r>
              <a:rPr lang="en-GB" sz="1600" dirty="0">
                <a:latin typeface="HSE Sans" panose="02000000000000000000" pitchFamily="2" charset="0"/>
              </a:rPr>
              <a:t>)</a:t>
            </a:r>
            <a:endParaRPr lang="ru-RU" sz="16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3290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7D237E-3224-4F28-A043-93D2F1FB3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515619-08B8-42A9-A841-20EA287E0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CF17A2-BFEE-49E4-BEFF-31B76F57F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FA3B-2B71-4990-AB4A-131D90D49428}" type="datetime1">
              <a:rPr lang="en-US" smtClean="0"/>
              <a:t>2/13/24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57D6F1-92C4-4CB9-B6D6-9D7CD9DE5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907E02-804A-483B-B68D-16579B709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959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1BE4B9-1611-483A-9BFA-EF5A4F90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AEF988-E4E5-4613-93DF-E17071FDA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249408-7ACB-4FD2-91D3-094806723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3B931-2294-482A-A8B8-CD49EBCFBF3A}" type="datetime1">
              <a:rPr lang="en-US" smtClean="0"/>
              <a:t>2/13/24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785B27-0335-48F6-9786-D5B3D44A1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58952F-1247-486E-B1C5-DABF8818B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445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9A8D0B-A2DF-41DE-8483-66FCC6ECC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43A1DE-B46A-4B34-82E7-CA02C70F01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95309EF-102A-4EE0-A235-16732741C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44ED51-15ED-411D-AFD0-9024DE5D2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FF011-EECA-4718-B8E2-E385BC130623}" type="datetime1">
              <a:rPr lang="en-US" smtClean="0"/>
              <a:t>2/13/24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9D6E89-2F98-447D-8745-B3BE08C4E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B3AF65-743F-42E0-B6B4-E1084239F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706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28522-C179-4A01-BA57-0BB35B59B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97EC46-CEF6-4EA6-927F-7E03CE1F59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9315733-F368-4727-84B9-83B32708A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2E986F4-CDAB-4A45-9D6F-4BA2EF9C5D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9049060-CE89-4495-A153-704452646E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35D0DD4-8D53-4E29-B7F4-B80E4BC6B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BEF8A-3EF8-4302-BB44-1AA3C6F50C3B}" type="datetime1">
              <a:rPr lang="en-US" smtClean="0"/>
              <a:t>2/13/24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F9B6FC6-0606-45CB-9161-F26AB5C2F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389FA4-AA2B-47CD-8B4D-2CCAEF3ED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798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858E46-8B29-4BC3-8E31-BBBAADF1F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C67B4FB-380C-4702-90E7-808F7F5F1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366F9-5D62-4F73-8D80-C9240B51A7EE}" type="datetime1">
              <a:rPr lang="en-US" smtClean="0"/>
              <a:t>2/13/24</a:t>
            </a:fld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8AC2E7E-5802-422B-86D7-B77FFC60D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76CBADB-C7E8-4EA6-95F8-5E115C2D9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201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5244731-3ABB-4524-AED7-36E332D4C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96A4A-C93D-4DB0-9F58-1DF19FDD80DC}" type="datetime1">
              <a:rPr lang="en-US" smtClean="0"/>
              <a:t>2/13/24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A76AF6-FB16-483D-A140-81EB359C9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1BCE519-FB6D-4F03-812E-1649A6475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295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AD3E1A-6C0A-4A09-9D95-888AE7C33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4FC18-B29C-4475-B7AC-26FF1CABD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ABF2B6-26A5-4CD3-A951-BC614CE3A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5C47EE-F931-435D-8B5E-A41A07265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10E52-1C50-4FA9-993A-8A46B6A0BDFA}" type="datetime1">
              <a:rPr lang="en-US" smtClean="0"/>
              <a:t>2/13/24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E1443B-0665-4EC1-BEF3-1DDFDF08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CCBAF17-194C-4603-8C6E-3C4CB0A9A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778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726B7A-6A29-4554-A5C0-6D4D4699F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59DDCA-755F-4674-BEC9-0BBD118DA6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E8BC878-8FC2-4068-98D6-DC3AB3418D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E3D0FF-328C-45E7-B2C2-5A5AC156D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60CC9-E631-448F-95D4-3B554E888D5C}" type="datetime1">
              <a:rPr lang="en-US" smtClean="0"/>
              <a:t>2/13/24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CBDADC2-EAF5-4DE5-BC83-7A66466E8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AA617A-7E2D-4402-805A-371754361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56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704DF-B76F-45A9-B3A1-D91B1C267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81B512-C6A4-425D-9B29-DBDF9F4B5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F457C0-E081-4E20-BE5B-910DA0EA3D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57A5E-271F-456A-8C18-59C3B91B3785}" type="datetime1">
              <a:rPr lang="en-US" smtClean="0"/>
              <a:t>2/13/24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3ECE30-6158-4244-B446-E39A928051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601567-B22B-46BB-944F-0AECEB668F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23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"/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DB8D49EC-434A-5443-AC3F-85F01995E6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15583" y="1173829"/>
            <a:ext cx="2527301" cy="463186"/>
          </a:xfrm>
        </p:spPr>
        <p:txBody>
          <a:bodyPr>
            <a:normAutofit/>
          </a:bodyPr>
          <a:lstStyle/>
          <a:p>
            <a:pPr algn="ctr"/>
            <a:r>
              <a:rPr lang="ru-RU" sz="1400" dirty="0"/>
              <a:t>Международная лаборатория микрофизиологических систем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6FAE0FA-3CAF-BA4B-8F9F-5FEF3C2F3CC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796994" y="1173829"/>
            <a:ext cx="2217738" cy="463186"/>
          </a:xfrm>
        </p:spPr>
        <p:txBody>
          <a:bodyPr>
            <a:normAutofit/>
          </a:bodyPr>
          <a:lstStyle/>
          <a:p>
            <a:pPr algn="ctr"/>
            <a:r>
              <a:rPr lang="ru-RU" sz="1400" dirty="0"/>
              <a:t>Москва</a:t>
            </a:r>
          </a:p>
          <a:p>
            <a:pPr algn="ctr"/>
            <a:r>
              <a:rPr lang="ru-RU" sz="1400" dirty="0"/>
              <a:t>2024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8F4BB30-F094-D267-BB06-4AA979C87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547" y="2411641"/>
            <a:ext cx="9310905" cy="1978025"/>
          </a:xfrm>
        </p:spPr>
        <p:txBody>
          <a:bodyPr>
            <a:noAutofit/>
          </a:bodyPr>
          <a:lstStyle/>
          <a:p>
            <a:pPr algn="ctr"/>
            <a:r>
              <a:rPr lang="ru-RU" sz="3200" b="0" i="0" dirty="0">
                <a:solidFill>
                  <a:srgbClr val="000000"/>
                </a:solidFill>
                <a:effectLst/>
                <a:latin typeface="HSE Sans" panose="02000000000000000000"/>
              </a:rPr>
              <a:t>Опухолевые органоиды - история, применение и опыт научной группы</a:t>
            </a:r>
            <a:endParaRPr lang="ru-RU" sz="28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BA1666F9-9A19-DF4D-051A-162C3BA105F8}"/>
              </a:ext>
            </a:extLst>
          </p:cNvPr>
          <p:cNvSpPr txBox="1">
            <a:spLocks/>
          </p:cNvSpPr>
          <p:nvPr/>
        </p:nvSpPr>
        <p:spPr>
          <a:xfrm>
            <a:off x="7613151" y="5241533"/>
            <a:ext cx="3624723" cy="70120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0215" algn="r">
              <a:spcBef>
                <a:spcPts val="600"/>
              </a:spcBef>
              <a:spcAft>
                <a:spcPts val="0"/>
              </a:spcAft>
            </a:pP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r">
              <a:spcBef>
                <a:spcPts val="600"/>
              </a:spcBef>
              <a:spcAft>
                <a:spcPts val="0"/>
              </a:spcAft>
            </a:pPr>
            <a:r>
              <a:rPr lang="ru-R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с.н.с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., доц., к.б.н. Никулин С.В.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5D0881-235B-2D97-6B48-19732F841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214"/>
          <a:stretch/>
        </p:blipFill>
        <p:spPr>
          <a:xfrm>
            <a:off x="2156201" y="920058"/>
            <a:ext cx="1986188" cy="91901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A88D60-D526-040A-5E10-F50A7428B1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28" t="3858" r="6216" b="6765"/>
          <a:stretch/>
        </p:blipFill>
        <p:spPr>
          <a:xfrm>
            <a:off x="913028" y="3848871"/>
            <a:ext cx="2282233" cy="207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25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88562-F247-4430-9435-44828EF61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dirty="0"/>
              <a:t>Органоиды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101069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7E0AF4-7B2A-4510-B3F0-F5ABC6AE7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238" y="0"/>
            <a:ext cx="7487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35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0BF1C2-7F8C-4380-AE2E-97E7A5B6B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637" y="0"/>
            <a:ext cx="8032725" cy="6263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8B68D2-3689-4D89-8769-AA3CE95F1191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Sato T. et al. Single Lgr5 stem cells build crypt-villus structures in vitro without a mesenchymal niche //Nature. – 2009. – Т. 459. – №. 7244. – С. 262-265.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9787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635D0A-1EC2-4274-BB94-5E00D09A7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310" y="-7257"/>
            <a:ext cx="7955379" cy="62189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A4CCC6-0319-495F-87FB-B0498123FD20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Sachs N. et al. Intestinal epithelial organoids fuse to form self-organizing tubes in floating collagen gels //Development. – 2017. – Т. 144. – №. 6. – С. 1107-1112.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589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2C07C0-6135-484D-891E-910074735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593" y="0"/>
            <a:ext cx="8430813" cy="62675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207A0E-4FF8-4139-A41B-EFDCF4DD00C2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Yui</a:t>
            </a:r>
            <a:r>
              <a:rPr lang="en-US" dirty="0"/>
              <a:t> S. et al. Functional engraftment of colon epithelium expanded in vitro from a single adult Lgr5+ stem cell //Nature medicine. – 2012. – Т. 18. – №. 4. – С. 618-623.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850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9F79FF-B15E-4A84-A5EC-22470899E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686" y="0"/>
            <a:ext cx="8218628" cy="62394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6611AA-EE0D-460A-9964-97EA5703C9B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Sato T. et al. Single Lgr5 stem cells build crypt-villus structures in vitro without a mesenchymal niche //Nature. – 2009. – Т. 459. – №. 7244. – С. 262-265.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957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777AD2-0B9E-4410-BFEA-07A79A594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596" y="0"/>
            <a:ext cx="7550808" cy="62116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3E03D8-4975-4A1F-8090-675C8656304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Sato T. et al. Paneth cells constitute the niche for Lgr5 stem cells in intestinal crypts //Nature. – 2011. – Т. 469. – №. 7330. – С. 415-418.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9564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6442D2-58AE-4F93-808C-05ADFC542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0" y="504825"/>
            <a:ext cx="9182100" cy="5848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152B5C-53DB-4DDB-BADA-23390A2DCDC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Sato T. et al. Paneth cells constitute the niche for Lgr5 stem cells in intestinal crypts //Nature. – 2011. – Т. 469. – №. 7330. – С. 415-418.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3202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01C8FF-5F58-4436-8BD2-FD0732AE8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147" y="0"/>
            <a:ext cx="7709705" cy="6209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0513B9-28C9-4675-8A76-2F23D4EE2C50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Sato T. et al. Paneth cells constitute the niche for Lgr5 stem cells in intestinal crypts //Nature. – 2011. – Т. 469. – №. 7330. – С. 415-418.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7741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2F5AE8-037C-4FCD-8721-602A63104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527" y="0"/>
            <a:ext cx="7412945" cy="62097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8075A5-525D-4048-831B-7D63B9B6E96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Sato T. et al. Paneth cells constitute the niche for Lgr5 stem cells in intestinal crypts //Nature. – 2011. – Т. 469. – №. 7330. – С. 415-418.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8076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B7A430A-B41C-4AA7-B1DE-A4F1FCC5780B}"/>
              </a:ext>
            </a:extLst>
          </p:cNvPr>
          <p:cNvSpPr txBox="1"/>
          <p:nvPr/>
        </p:nvSpPr>
        <p:spPr>
          <a:xfrm>
            <a:off x="0" y="370344"/>
            <a:ext cx="12192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sz="2800" b="1" dirty="0"/>
              <a:t>YouTube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err="1"/>
              <a:t>Hans</a:t>
            </a:r>
            <a:r>
              <a:rPr lang="ru-RU" sz="2800" dirty="0"/>
              <a:t> </a:t>
            </a:r>
            <a:r>
              <a:rPr lang="ru-RU" sz="2800" dirty="0" err="1"/>
              <a:t>Clevers</a:t>
            </a:r>
            <a:r>
              <a:rPr lang="ru-RU" sz="2800" dirty="0"/>
              <a:t> (</a:t>
            </a:r>
            <a:r>
              <a:rPr lang="ru-RU" sz="2800" dirty="0" err="1"/>
              <a:t>Hubrecht</a:t>
            </a:r>
            <a:r>
              <a:rPr lang="ru-RU" sz="2800" dirty="0"/>
              <a:t> I., UU) 1: </a:t>
            </a:r>
            <a:r>
              <a:rPr lang="ru-RU" sz="2800" dirty="0" err="1"/>
              <a:t>Discovery</a:t>
            </a:r>
            <a:r>
              <a:rPr lang="ru-RU" sz="2800" dirty="0"/>
              <a:t> </a:t>
            </a:r>
            <a:r>
              <a:rPr lang="ru-RU" sz="2800" dirty="0" err="1"/>
              <a:t>and</a:t>
            </a:r>
            <a:r>
              <a:rPr lang="ru-RU" sz="2800" dirty="0"/>
              <a:t> </a:t>
            </a:r>
            <a:r>
              <a:rPr lang="ru-RU" sz="2800" dirty="0" err="1"/>
              <a:t>Characterization</a:t>
            </a:r>
            <a:r>
              <a:rPr lang="ru-RU" sz="2800" dirty="0"/>
              <a:t> </a:t>
            </a:r>
            <a:r>
              <a:rPr lang="ru-RU" sz="2800" dirty="0" err="1"/>
              <a:t>of</a:t>
            </a:r>
            <a:r>
              <a:rPr lang="ru-RU" sz="2800" dirty="0"/>
              <a:t> </a:t>
            </a:r>
            <a:r>
              <a:rPr lang="ru-RU" sz="2800" dirty="0" err="1"/>
              <a:t>Adult</a:t>
            </a:r>
            <a:r>
              <a:rPr lang="ru-RU" sz="2800" dirty="0"/>
              <a:t> </a:t>
            </a:r>
            <a:r>
              <a:rPr lang="ru-RU" sz="2800" dirty="0" err="1"/>
              <a:t>Stem</a:t>
            </a:r>
            <a:r>
              <a:rPr lang="ru-RU" sz="2800" dirty="0"/>
              <a:t> </a:t>
            </a:r>
            <a:r>
              <a:rPr lang="ru-RU" sz="2800" dirty="0" err="1"/>
              <a:t>Cells</a:t>
            </a:r>
            <a:r>
              <a:rPr lang="ru-RU" sz="2800" dirty="0"/>
              <a:t> </a:t>
            </a:r>
            <a:r>
              <a:rPr lang="ru-RU" sz="2800" dirty="0" err="1"/>
              <a:t>in</a:t>
            </a:r>
            <a:r>
              <a:rPr lang="ru-RU" sz="2800" dirty="0"/>
              <a:t> </a:t>
            </a:r>
            <a:r>
              <a:rPr lang="ru-RU" sz="2800" dirty="0" err="1"/>
              <a:t>the</a:t>
            </a:r>
            <a:r>
              <a:rPr lang="ru-RU" sz="2800" dirty="0"/>
              <a:t> </a:t>
            </a:r>
            <a:r>
              <a:rPr lang="ru-RU" sz="2800" dirty="0" err="1"/>
              <a:t>Gut</a:t>
            </a:r>
            <a:endParaRPr lang="ru-RU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err="1"/>
              <a:t>Hans</a:t>
            </a:r>
            <a:r>
              <a:rPr lang="ru-RU" sz="2800" dirty="0"/>
              <a:t> </a:t>
            </a:r>
            <a:r>
              <a:rPr lang="ru-RU" sz="2800" dirty="0" err="1"/>
              <a:t>Clevers</a:t>
            </a:r>
            <a:r>
              <a:rPr lang="ru-RU" sz="2800" dirty="0"/>
              <a:t> (</a:t>
            </a:r>
            <a:r>
              <a:rPr lang="ru-RU" sz="2800" dirty="0" err="1"/>
              <a:t>Hubrecht</a:t>
            </a:r>
            <a:r>
              <a:rPr lang="ru-RU" sz="2800" dirty="0"/>
              <a:t> I., UU) 2: </a:t>
            </a:r>
            <a:r>
              <a:rPr lang="ru-RU" sz="2800" dirty="0" err="1"/>
              <a:t>Generating</a:t>
            </a:r>
            <a:r>
              <a:rPr lang="ru-RU" sz="2800" dirty="0"/>
              <a:t> </a:t>
            </a:r>
            <a:r>
              <a:rPr lang="ru-RU" sz="2800" dirty="0" err="1"/>
              <a:t>Epithelial</a:t>
            </a:r>
            <a:r>
              <a:rPr lang="ru-RU" sz="2800" dirty="0"/>
              <a:t> </a:t>
            </a:r>
            <a:r>
              <a:rPr lang="ru-RU" sz="2800" dirty="0" err="1"/>
              <a:t>Organoids</a:t>
            </a:r>
            <a:r>
              <a:rPr lang="ru-RU" sz="2800" dirty="0"/>
              <a:t> </a:t>
            </a:r>
            <a:r>
              <a:rPr lang="ru-RU" sz="2800" dirty="0" err="1"/>
              <a:t>from</a:t>
            </a:r>
            <a:r>
              <a:rPr lang="ru-RU" sz="2800" dirty="0"/>
              <a:t> </a:t>
            </a:r>
            <a:r>
              <a:rPr lang="ru-RU" sz="2800" dirty="0" err="1"/>
              <a:t>Adult</a:t>
            </a:r>
            <a:r>
              <a:rPr lang="ru-RU" sz="2800" dirty="0"/>
              <a:t> </a:t>
            </a:r>
            <a:r>
              <a:rPr lang="ru-RU" sz="2800" dirty="0" err="1"/>
              <a:t>Tissue</a:t>
            </a:r>
            <a:endParaRPr lang="ru-RU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err="1"/>
              <a:t>Hans</a:t>
            </a:r>
            <a:r>
              <a:rPr lang="ru-RU" sz="2800" dirty="0"/>
              <a:t> </a:t>
            </a:r>
            <a:r>
              <a:rPr lang="ru-RU" sz="2800" dirty="0" err="1"/>
              <a:t>Clevers</a:t>
            </a:r>
            <a:r>
              <a:rPr lang="ru-RU" sz="2800" dirty="0"/>
              <a:t> (</a:t>
            </a:r>
            <a:r>
              <a:rPr lang="ru-RU" sz="2800" dirty="0" err="1"/>
              <a:t>Hubrecht</a:t>
            </a:r>
            <a:r>
              <a:rPr lang="ru-RU" sz="2800" dirty="0"/>
              <a:t> I., UU) 3: </a:t>
            </a:r>
            <a:r>
              <a:rPr lang="ru-RU" sz="2800" dirty="0" err="1"/>
              <a:t>Organoid</a:t>
            </a:r>
            <a:r>
              <a:rPr lang="ru-RU" sz="2800" dirty="0"/>
              <a:t> </a:t>
            </a:r>
            <a:r>
              <a:rPr lang="ru-RU" sz="2800" dirty="0" err="1"/>
              <a:t>Technology</a:t>
            </a:r>
            <a:r>
              <a:rPr lang="ru-RU" sz="2800" dirty="0"/>
              <a:t> </a:t>
            </a:r>
            <a:r>
              <a:rPr lang="ru-RU" sz="2800" dirty="0" err="1"/>
              <a:t>for</a:t>
            </a:r>
            <a:r>
              <a:rPr lang="ru-RU" sz="2800" dirty="0"/>
              <a:t> </a:t>
            </a:r>
            <a:r>
              <a:rPr lang="ru-RU" sz="2800" dirty="0" err="1"/>
              <a:t>Disease</a:t>
            </a:r>
            <a:r>
              <a:rPr lang="ru-RU" sz="2800" dirty="0"/>
              <a:t> </a:t>
            </a:r>
            <a:r>
              <a:rPr lang="ru-RU" sz="2800" dirty="0" err="1"/>
              <a:t>Modeling</a:t>
            </a:r>
            <a:endParaRPr lang="ru-RU" sz="28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C4354BF-F945-433A-992D-B44303E4E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30480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30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2A7A3-807D-B14B-A778-26A9A59A7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676C10-9354-4E79-61BE-746A094C2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dirty="0"/>
              <a:t>Опухолевые органоиды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85256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B42699-6F9E-44DD-B40B-79AD57043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40" y="780800"/>
            <a:ext cx="3330392" cy="26968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313EF7-D264-405E-8B08-BB275DDD9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51" y="4162905"/>
            <a:ext cx="3800247" cy="19382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37FB82-3EAA-434C-9B92-70038D7C8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7161" y="4065916"/>
            <a:ext cx="4199514" cy="18404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E8C877-D1BA-4856-8972-CDD6A44448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956" y="1968830"/>
            <a:ext cx="4199514" cy="18962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A0F1E5-5E16-4B8E-9483-495C5CA840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3768" y="780800"/>
            <a:ext cx="3330392" cy="271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565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DC82B9-1914-4787-AB49-8471CD32F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42" y="323250"/>
            <a:ext cx="4844117" cy="30691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3845CF-03C8-47E2-8949-0A4EF611C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42" y="3465577"/>
            <a:ext cx="4603761" cy="3069174"/>
          </a:xfrm>
          <a:prstGeom prst="rect">
            <a:avLst/>
          </a:prstGeom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3FC9F958-0B15-4988-88A7-9A9910A8DCC9}"/>
              </a:ext>
            </a:extLst>
          </p:cNvPr>
          <p:cNvGraphicFramePr>
            <a:graphicFrameLocks noGrp="1"/>
          </p:cNvGraphicFramePr>
          <p:nvPr/>
        </p:nvGraphicFramePr>
        <p:xfrm>
          <a:off x="5815584" y="4329494"/>
          <a:ext cx="6117336" cy="1571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0764">
                  <a:extLst>
                    <a:ext uri="{9D8B030D-6E8A-4147-A177-3AD203B41FA5}">
                      <a16:colId xmlns:a16="http://schemas.microsoft.com/office/drawing/2014/main" val="3099303876"/>
                    </a:ext>
                  </a:extLst>
                </a:gridCol>
                <a:gridCol w="1017751">
                  <a:extLst>
                    <a:ext uri="{9D8B030D-6E8A-4147-A177-3AD203B41FA5}">
                      <a16:colId xmlns:a16="http://schemas.microsoft.com/office/drawing/2014/main" val="1177040841"/>
                    </a:ext>
                  </a:extLst>
                </a:gridCol>
                <a:gridCol w="1006924">
                  <a:extLst>
                    <a:ext uri="{9D8B030D-6E8A-4147-A177-3AD203B41FA5}">
                      <a16:colId xmlns:a16="http://schemas.microsoft.com/office/drawing/2014/main" val="131791959"/>
                    </a:ext>
                  </a:extLst>
                </a:gridCol>
                <a:gridCol w="1494146">
                  <a:extLst>
                    <a:ext uri="{9D8B030D-6E8A-4147-A177-3AD203B41FA5}">
                      <a16:colId xmlns:a16="http://schemas.microsoft.com/office/drawing/2014/main" val="1455043101"/>
                    </a:ext>
                  </a:extLst>
                </a:gridCol>
                <a:gridCol w="1017751">
                  <a:extLst>
                    <a:ext uri="{9D8B030D-6E8A-4147-A177-3AD203B41FA5}">
                      <a16:colId xmlns:a16="http://schemas.microsoft.com/office/drawing/2014/main" val="1341655909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ctr" fontAlgn="b"/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Response in the Clinic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404961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 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NR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 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2993810"/>
                  </a:ext>
                </a:extLst>
              </a:tr>
              <a:tr h="180975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Ex Vivo Sensitivity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7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1*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8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7791161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NS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13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10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2830487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 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7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14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21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68258716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3D4E4AA-8E7F-45FC-AF8F-56D2E2F0F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4311" y="323250"/>
            <a:ext cx="4659881" cy="314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48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0D8ED2-A538-4688-9F77-A6BBC2EDF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3" y="274824"/>
            <a:ext cx="3904488" cy="22620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F9C2DB-B7EF-4157-90EB-73AA779A0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404" y="2705137"/>
            <a:ext cx="8205932" cy="387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1927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8A7D114-FFE4-4342-B9C8-DAFE83896528}"/>
              </a:ext>
            </a:extLst>
          </p:cNvPr>
          <p:cNvSpPr txBox="1">
            <a:spLocks/>
          </p:cNvSpPr>
          <p:nvPr/>
        </p:nvSpPr>
        <p:spPr>
          <a:xfrm>
            <a:off x="838200" y="733893"/>
            <a:ext cx="10515600" cy="10255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Clinical trials submitted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52D4F19-5E9E-4AF1-AC43-BB092296B930}"/>
              </a:ext>
            </a:extLst>
          </p:cNvPr>
          <p:cNvSpPr/>
          <p:nvPr/>
        </p:nvSpPr>
        <p:spPr>
          <a:xfrm>
            <a:off x="838200" y="1830212"/>
            <a:ext cx="111416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Drug Screening of Pancreatic Cancer Organoids Developed From EUS-FNA Guided Biopsy Tissues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Nanjing Drum Tower Hospital the Affiliated Hospital of Nanjing University Medical </a:t>
            </a:r>
            <a:r>
              <a:rPr lang="en-US" dirty="0" err="1"/>
              <a:t>SchoolFemale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2018-2020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NCT03544255</a:t>
            </a:r>
          </a:p>
          <a:p>
            <a:r>
              <a:rPr lang="en-US" b="1" dirty="0"/>
              <a:t>Patient-derived Organoids of Lung Cancer to Test Drug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University Hospital, Geneva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2021-2024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NCT03979170</a:t>
            </a:r>
          </a:p>
          <a:p>
            <a:r>
              <a:rPr lang="en-US" b="1" dirty="0"/>
              <a:t>Novel 3D Myeloma Organoid to Study Disease Biology and Chemosensitivity (Organoid)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Wake Forest University Health Sciences &amp; NCI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2019-2021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NCT03890614</a:t>
            </a:r>
          </a:p>
          <a:p>
            <a:r>
              <a:rPr lang="en-US" b="1" dirty="0"/>
              <a:t>Patient-derived Organoid Model and Circulating Tumor Cells for Treatment Response of Lung Cancer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University of Texas Health Science Center at San Antonio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2018-2020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NCT03655015</a:t>
            </a:r>
          </a:p>
        </p:txBody>
      </p:sp>
      <p:pic>
        <p:nvPicPr>
          <p:cNvPr id="6" name="Picture 2" descr="ClinicalTrials.gov">
            <a:extLst>
              <a:ext uri="{FF2B5EF4-FFF2-40B4-BE49-F238E27FC236}">
                <a16:creationId xmlns:a16="http://schemas.microsoft.com/office/drawing/2014/main" id="{1B9B1A8F-DF1B-48AC-BB58-5A291268A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913519"/>
            <a:ext cx="272415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069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CAF67-7D52-2854-676A-12E1FF8C6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D1F8DD-89FF-D810-6172-F59A57A65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dirty="0"/>
              <a:t>Наш опыт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35768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D2CFF-6B52-B9FD-46DE-8DD73EF10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2488BC-440F-A911-789A-349361BAD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52893"/>
            <a:ext cx="7772400" cy="546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849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60155-033F-56C4-888A-BA13A2AAC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F11C5E-6BE7-D1ED-D90E-06841F928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78681"/>
            <a:ext cx="7772400" cy="510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57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0FE3F-7D98-757B-D64A-DAAFC55A7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0BC7D1-25A8-50A0-AF71-58B207CCE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287" y="1710873"/>
            <a:ext cx="5872713" cy="44219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EE297E-A42D-5849-86D0-DA02AF3BF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87" y="3977362"/>
            <a:ext cx="5872713" cy="22458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499F79-1583-365B-5E0D-96A7F62E7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735" y="465821"/>
            <a:ext cx="4669265" cy="347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545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24894-CDA2-AFA8-3D8D-325987998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1454C0-FA13-4031-FF3D-36BEA9109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092" y="520193"/>
            <a:ext cx="9978048" cy="561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55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88562-F247-4430-9435-44828EF61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dirty="0"/>
              <a:t>Взрослые стволовые клетки кишки</a:t>
            </a:r>
          </a:p>
        </p:txBody>
      </p:sp>
    </p:spTree>
    <p:extLst>
      <p:ext uri="{BB962C8B-B14F-4D97-AF65-F5344CB8AC3E}">
        <p14:creationId xmlns:p14="http://schemas.microsoft.com/office/powerpoint/2010/main" val="12571725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D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8506" y="696896"/>
            <a:ext cx="6134986" cy="77617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sp>
        <p:nvSpPr>
          <p:cNvPr id="6" name="Надпись 3">
            <a:extLst>
              <a:ext uri="{FF2B5EF4-FFF2-40B4-BE49-F238E27FC236}">
                <a16:creationId xmlns:a16="http://schemas.microsoft.com/office/drawing/2014/main" id="{23779A29-978A-B0C7-7625-1A0F4E353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5637" y="5940620"/>
            <a:ext cx="4194147" cy="586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indent="450215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4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Москва, 2024 год</a:t>
            </a:r>
          </a:p>
          <a:p>
            <a:pPr indent="450215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4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840B671-FF10-D2D0-6812-6FCB88FAC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8330" y="2028763"/>
            <a:ext cx="2955339" cy="280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4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E9C11BF-4CA9-4FE1-BBF9-1BA78F049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Gut stem cells</a:t>
            </a:r>
            <a:endParaRPr lang="ru-RU" sz="60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92B5E46-4306-4A71-926A-77046A1FC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160" y="1215834"/>
            <a:ext cx="3504425" cy="40294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056E8B-A9F0-47EE-87FA-AE7DA5A4E2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760" y="1325563"/>
            <a:ext cx="3810000" cy="3810000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AAFBD63C-09D9-40E4-AE8A-A274EB61954E}"/>
              </a:ext>
            </a:extLst>
          </p:cNvPr>
          <p:cNvSpPr txBox="1">
            <a:spLocks/>
          </p:cNvSpPr>
          <p:nvPr/>
        </p:nvSpPr>
        <p:spPr>
          <a:xfrm>
            <a:off x="824180" y="5245291"/>
            <a:ext cx="40283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/>
              <a:t>Nick Barker</a:t>
            </a:r>
            <a:endParaRPr lang="ru-RU" sz="6000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1652A248-06E3-4716-9EF8-F1C032376B0C}"/>
              </a:ext>
            </a:extLst>
          </p:cNvPr>
          <p:cNvSpPr txBox="1">
            <a:spLocks/>
          </p:cNvSpPr>
          <p:nvPr/>
        </p:nvSpPr>
        <p:spPr>
          <a:xfrm>
            <a:off x="6733568" y="5245290"/>
            <a:ext cx="40283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/>
              <a:t>Hans </a:t>
            </a:r>
            <a:r>
              <a:rPr lang="en-US" sz="6000" dirty="0" err="1"/>
              <a:t>Clevers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767353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E9C11BF-4CA9-4FE1-BBF9-1BA78F049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/>
              <a:t>Wnt</a:t>
            </a:r>
            <a:r>
              <a:rPr lang="en-US" sz="6000" dirty="0"/>
              <a:t> signaling</a:t>
            </a:r>
            <a:endParaRPr lang="ru-RU" sz="6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39900E-D7FF-47F5-8B8A-3CB699F96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667" y="1082608"/>
            <a:ext cx="3351482" cy="5591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558CD5-2D13-407A-9DAB-13243FFD8397}"/>
              </a:ext>
            </a:extLst>
          </p:cNvPr>
          <p:cNvSpPr txBox="1"/>
          <p:nvPr/>
        </p:nvSpPr>
        <p:spPr>
          <a:xfrm>
            <a:off x="5260572" y="5771543"/>
            <a:ext cx="60932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van Es J. H. et al. A critical role for the </a:t>
            </a:r>
            <a:r>
              <a:rPr lang="en-US" dirty="0" err="1"/>
              <a:t>Wnt</a:t>
            </a:r>
            <a:r>
              <a:rPr lang="en-US" dirty="0"/>
              <a:t> effector Tcf4 in adult intestinal homeostatic self-renewal //Molecular and cellular biology. – 2012. – Т. 32. – №. 10. – С. 1918-1927.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9378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E9C11BF-4CA9-4FE1-BBF9-1BA78F049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Lgr5</a:t>
            </a:r>
            <a:endParaRPr lang="ru-RU" sz="6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CE27F6-95DA-4177-97DB-F7EDF7651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25" y="1078992"/>
            <a:ext cx="5506127" cy="57790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57330A-E725-4130-9EF6-C543DE6A7522}"/>
              </a:ext>
            </a:extLst>
          </p:cNvPr>
          <p:cNvSpPr txBox="1"/>
          <p:nvPr/>
        </p:nvSpPr>
        <p:spPr>
          <a:xfrm>
            <a:off x="6098772" y="5934670"/>
            <a:ext cx="60932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Barker N. et al. Identification of stem cells in small intestine and colon by marker gene Lgr5 //Nature. – 2007. – Т. 449. – №. 7165. – С. 1003-1007.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5500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E9C11BF-4CA9-4FE1-BBF9-1BA78F049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Progenitor mark</a:t>
            </a:r>
            <a:endParaRPr lang="ru-RU" sz="6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BC3596-6E7F-4DD7-B48C-8D9FB703C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622" y="971758"/>
            <a:ext cx="9931213" cy="52751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F72AEA-56EB-4198-B722-C106390F5BB9}"/>
              </a:ext>
            </a:extLst>
          </p:cNvPr>
          <p:cNvSpPr txBox="1"/>
          <p:nvPr/>
        </p:nvSpPr>
        <p:spPr>
          <a:xfrm>
            <a:off x="-2772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Snippert</a:t>
            </a:r>
            <a:r>
              <a:rPr lang="en-US" dirty="0"/>
              <a:t> H. J. et al. Intestinal crypt homeostasis results from neutral competition between symmetrically dividing Lgr5 stem cells //Cell. – 2010. – </a:t>
            </a:r>
            <a:r>
              <a:rPr lang="ru-RU" dirty="0"/>
              <a:t>Т. 143. – №. 1. – С. 134-144.</a:t>
            </a:r>
          </a:p>
        </p:txBody>
      </p:sp>
    </p:spTree>
    <p:extLst>
      <p:ext uri="{BB962C8B-B14F-4D97-AF65-F5344CB8AC3E}">
        <p14:creationId xmlns:p14="http://schemas.microsoft.com/office/powerpoint/2010/main" val="4187475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E9C11BF-4CA9-4FE1-BBF9-1BA78F049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Gut stem cells</a:t>
            </a:r>
            <a:endParaRPr lang="ru-RU" sz="6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FCCF33-2039-4336-B061-AA75F1D7F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37" y="1165425"/>
            <a:ext cx="11265711" cy="56734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777ED-EC32-4255-8A26-C241690E2E40}"/>
              </a:ext>
            </a:extLst>
          </p:cNvPr>
          <p:cNvSpPr txBox="1"/>
          <p:nvPr/>
        </p:nvSpPr>
        <p:spPr>
          <a:xfrm>
            <a:off x="-1" y="6211669"/>
            <a:ext cx="121920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Tetteh P. W. et al. Replacement of lost Lgr5-positive stem cells through plasticity of their enterocyte-lineage daughters //Cell stem cell. – 2016. – Т. 18. – №. 2. – С. 203-213.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048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E9C11BF-4CA9-4FE1-BBF9-1BA78F049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After remove of all Lgr5+ cells</a:t>
            </a:r>
            <a:endParaRPr lang="ru-RU" sz="6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F92896-B4E6-49C2-8A03-788E97123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225" y="1170114"/>
            <a:ext cx="4069815" cy="50415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2AF7F6-7C2D-4C9B-9A10-E5EEAFE6F0B8}"/>
              </a:ext>
            </a:extLst>
          </p:cNvPr>
          <p:cNvSpPr txBox="1"/>
          <p:nvPr/>
        </p:nvSpPr>
        <p:spPr>
          <a:xfrm>
            <a:off x="-1" y="6211669"/>
            <a:ext cx="121920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Tetteh P. W. et al. Replacement of lost Lgr5-positive stem cells through plasticity of their enterocyte-lineage daughters //Cell stem cell. – 2016. – Т. 18. – №. 2. – С. 203-213.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22253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9095</TotalTime>
  <Words>776</Words>
  <Application>Microsoft Macintosh PowerPoint</Application>
  <PresentationFormat>Widescreen</PresentationFormat>
  <Paragraphs>74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HSE Sans</vt:lpstr>
      <vt:lpstr>Тема Office</vt:lpstr>
      <vt:lpstr>Опухолевые органоиды - история, применение и опыт научной группы</vt:lpstr>
      <vt:lpstr>PowerPoint Presentation</vt:lpstr>
      <vt:lpstr>Взрослые стволовые клетки кишки</vt:lpstr>
      <vt:lpstr>Gut stem cells</vt:lpstr>
      <vt:lpstr>Wnt signaling</vt:lpstr>
      <vt:lpstr>Lgr5</vt:lpstr>
      <vt:lpstr>Progenitor mark</vt:lpstr>
      <vt:lpstr>Gut stem cells</vt:lpstr>
      <vt:lpstr>After remove of all Lgr5+ cells</vt:lpstr>
      <vt:lpstr>Органоиды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Опухолевые органоиды</vt:lpstr>
      <vt:lpstr>PowerPoint Presentation</vt:lpstr>
      <vt:lpstr>PowerPoint Presentation</vt:lpstr>
      <vt:lpstr>PowerPoint Presentation</vt:lpstr>
      <vt:lpstr>PowerPoint Presentation</vt:lpstr>
      <vt:lpstr>Наш опыт</vt:lpstr>
      <vt:lpstr>PowerPoint Presentation</vt:lpstr>
      <vt:lpstr>PowerPoint Presentation</vt:lpstr>
      <vt:lpstr>PowerPoint Presentation</vt:lpstr>
      <vt:lpstr>PowerPoint Presentation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Изучение ферроптоза в клетках рака молочной железы под действием длинных полиненасыщенных жирных кислот</dc:title>
  <dc:creator>Закрыть Учётная запись</dc:creator>
  <cp:lastModifiedBy>Сергей Никулин</cp:lastModifiedBy>
  <cp:revision>35</cp:revision>
  <dcterms:created xsi:type="dcterms:W3CDTF">2021-12-18T06:46:00Z</dcterms:created>
  <dcterms:modified xsi:type="dcterms:W3CDTF">2024-02-13T19:17:33Z</dcterms:modified>
</cp:coreProperties>
</file>