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52" r:id="rId1"/>
  </p:sldMasterIdLst>
  <p:notesMasterIdLst>
    <p:notesMasterId r:id="rId28"/>
  </p:notesMasterIdLst>
  <p:sldIdLst>
    <p:sldId id="303" r:id="rId2"/>
    <p:sldId id="350" r:id="rId3"/>
    <p:sldId id="352" r:id="rId4"/>
    <p:sldId id="353" r:id="rId5"/>
    <p:sldId id="354" r:id="rId6"/>
    <p:sldId id="355" r:id="rId7"/>
    <p:sldId id="356" r:id="rId8"/>
    <p:sldId id="285" r:id="rId9"/>
    <p:sldId id="359" r:id="rId10"/>
    <p:sldId id="361" r:id="rId11"/>
    <p:sldId id="347" r:id="rId12"/>
    <p:sldId id="363" r:id="rId13"/>
    <p:sldId id="364" r:id="rId14"/>
    <p:sldId id="365" r:id="rId15"/>
    <p:sldId id="367" r:id="rId16"/>
    <p:sldId id="369" r:id="rId17"/>
    <p:sldId id="370" r:id="rId18"/>
    <p:sldId id="371" r:id="rId19"/>
    <p:sldId id="372" r:id="rId20"/>
    <p:sldId id="273" r:id="rId21"/>
    <p:sldId id="336" r:id="rId22"/>
    <p:sldId id="337" r:id="rId23"/>
    <p:sldId id="340" r:id="rId24"/>
    <p:sldId id="342" r:id="rId25"/>
    <p:sldId id="274" r:id="rId26"/>
    <p:sldId id="298" r:id="rId2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Закрыть Учётная запись" initials="ЗУз" lastIdx="6" clrIdx="0">
    <p:extLst>
      <p:ext uri="{19B8F6BF-5375-455C-9EA6-DF929625EA0E}">
        <p15:presenceInfo xmlns:p15="http://schemas.microsoft.com/office/powerpoint/2012/main" userId="3b2a4e6f86fa08b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D69"/>
    <a:srgbClr val="FF0000"/>
    <a:srgbClr val="1AB1E0"/>
    <a:srgbClr val="24ACBA"/>
    <a:srgbClr val="2FB1C3"/>
    <a:srgbClr val="1B7E95"/>
    <a:srgbClr val="DAEEF3"/>
    <a:srgbClr val="35C8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65" autoAdjust="0"/>
    <p:restoredTop sz="93741" autoAdjust="0"/>
  </p:normalViewPr>
  <p:slideViewPr>
    <p:cSldViewPr snapToGrid="0">
      <p:cViewPr varScale="1">
        <p:scale>
          <a:sx n="120" d="100"/>
          <a:sy n="120" d="100"/>
        </p:scale>
        <p:origin x="984"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4093EE-CB9E-48D6-8563-3388CC569884}" type="datetimeFigureOut">
              <a:rPr lang="ru-RU" smtClean="0"/>
              <a:t>30.09.2025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A50F6-1AE8-414E-8C27-FE051EF07B75}" type="slidenum">
              <a:rPr lang="ru-RU" smtClean="0"/>
              <a:t>‹#›</a:t>
            </a:fld>
            <a:endParaRPr lang="ru-RU"/>
          </a:p>
        </p:txBody>
      </p:sp>
    </p:spTree>
    <p:extLst>
      <p:ext uri="{BB962C8B-B14F-4D97-AF65-F5344CB8AC3E}">
        <p14:creationId xmlns:p14="http://schemas.microsoft.com/office/powerpoint/2010/main" val="1367053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FB5B8-A883-8C57-075C-46E1539BA0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DAD7CE-B1E5-4CF4-C139-CC95AA0817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900757-C932-182A-9956-C83C09311FAA}"/>
              </a:ext>
            </a:extLst>
          </p:cNvPr>
          <p:cNvSpPr>
            <a:spLocks noGrp="1"/>
          </p:cNvSpPr>
          <p:nvPr>
            <p:ph type="body" idx="1"/>
          </p:nvPr>
        </p:nvSpPr>
        <p:spPr/>
        <p:txBody>
          <a:bodyPr/>
          <a:lstStyle/>
          <a:p>
            <a:endParaRPr lang="en-RU" dirty="0"/>
          </a:p>
        </p:txBody>
      </p:sp>
      <p:sp>
        <p:nvSpPr>
          <p:cNvPr id="4" name="Slide Number Placeholder 3">
            <a:extLst>
              <a:ext uri="{FF2B5EF4-FFF2-40B4-BE49-F238E27FC236}">
                <a16:creationId xmlns:a16="http://schemas.microsoft.com/office/drawing/2014/main" id="{758D6D69-9A7A-F422-59AF-F9E3E5AD4609}"/>
              </a:ext>
            </a:extLst>
          </p:cNvPr>
          <p:cNvSpPr>
            <a:spLocks noGrp="1"/>
          </p:cNvSpPr>
          <p:nvPr>
            <p:ph type="sldNum" sz="quarter" idx="5"/>
          </p:nvPr>
        </p:nvSpPr>
        <p:spPr/>
        <p:txBody>
          <a:bodyPr/>
          <a:lstStyle/>
          <a:p>
            <a:fld id="{A6CA50F6-1AE8-414E-8C27-FE051EF07B75}" type="slidenum">
              <a:rPr lang="ru-RU" smtClean="0"/>
              <a:t>2</a:t>
            </a:fld>
            <a:endParaRPr lang="ru-RU"/>
          </a:p>
        </p:txBody>
      </p:sp>
    </p:spTree>
    <p:extLst>
      <p:ext uri="{BB962C8B-B14F-4D97-AF65-F5344CB8AC3E}">
        <p14:creationId xmlns:p14="http://schemas.microsoft.com/office/powerpoint/2010/main" val="699227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8307B-7967-47CE-6F1C-577ECC502F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E82AB0-088D-0CB6-4AFD-1AAAAEF2E0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0887EF-3C7B-7500-9F81-B4673904FEF8}"/>
              </a:ext>
            </a:extLst>
          </p:cNvPr>
          <p:cNvSpPr>
            <a:spLocks noGrp="1"/>
          </p:cNvSpPr>
          <p:nvPr>
            <p:ph type="body" idx="1"/>
          </p:nvPr>
        </p:nvSpPr>
        <p:spPr/>
        <p:txBody>
          <a:bodyPr/>
          <a:lstStyle/>
          <a:p>
            <a:endParaRPr lang="en-RU" dirty="0"/>
          </a:p>
        </p:txBody>
      </p:sp>
      <p:sp>
        <p:nvSpPr>
          <p:cNvPr id="4" name="Slide Number Placeholder 3">
            <a:extLst>
              <a:ext uri="{FF2B5EF4-FFF2-40B4-BE49-F238E27FC236}">
                <a16:creationId xmlns:a16="http://schemas.microsoft.com/office/drawing/2014/main" id="{7BCFD6B4-213E-9AD9-DD88-8C169A59FD13}"/>
              </a:ext>
            </a:extLst>
          </p:cNvPr>
          <p:cNvSpPr>
            <a:spLocks noGrp="1"/>
          </p:cNvSpPr>
          <p:nvPr>
            <p:ph type="sldNum" sz="quarter" idx="5"/>
          </p:nvPr>
        </p:nvSpPr>
        <p:spPr/>
        <p:txBody>
          <a:bodyPr/>
          <a:lstStyle/>
          <a:p>
            <a:fld id="{A6CA50F6-1AE8-414E-8C27-FE051EF07B75}" type="slidenum">
              <a:rPr lang="ru-RU" smtClean="0"/>
              <a:t>3</a:t>
            </a:fld>
            <a:endParaRPr lang="ru-RU"/>
          </a:p>
        </p:txBody>
      </p:sp>
    </p:spTree>
    <p:extLst>
      <p:ext uri="{BB962C8B-B14F-4D97-AF65-F5344CB8AC3E}">
        <p14:creationId xmlns:p14="http://schemas.microsoft.com/office/powerpoint/2010/main" val="2125446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D38FA-E46B-1330-CFBB-2A0EBA6119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C95047-846C-1BFE-FA80-971002AFE4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DD15F8-C0BE-A7BC-6732-04110D9E49E5}"/>
              </a:ext>
            </a:extLst>
          </p:cNvPr>
          <p:cNvSpPr>
            <a:spLocks noGrp="1"/>
          </p:cNvSpPr>
          <p:nvPr>
            <p:ph type="body" idx="1"/>
          </p:nvPr>
        </p:nvSpPr>
        <p:spPr/>
        <p:txBody>
          <a:bodyPr/>
          <a:lstStyle/>
          <a:p>
            <a:endParaRPr lang="en-RU" dirty="0"/>
          </a:p>
        </p:txBody>
      </p:sp>
      <p:sp>
        <p:nvSpPr>
          <p:cNvPr id="4" name="Slide Number Placeholder 3">
            <a:extLst>
              <a:ext uri="{FF2B5EF4-FFF2-40B4-BE49-F238E27FC236}">
                <a16:creationId xmlns:a16="http://schemas.microsoft.com/office/drawing/2014/main" id="{C1B23A3A-786D-EF78-C927-A1951BF7CD94}"/>
              </a:ext>
            </a:extLst>
          </p:cNvPr>
          <p:cNvSpPr>
            <a:spLocks noGrp="1"/>
          </p:cNvSpPr>
          <p:nvPr>
            <p:ph type="sldNum" sz="quarter" idx="5"/>
          </p:nvPr>
        </p:nvSpPr>
        <p:spPr/>
        <p:txBody>
          <a:bodyPr/>
          <a:lstStyle/>
          <a:p>
            <a:fld id="{A6CA50F6-1AE8-414E-8C27-FE051EF07B75}" type="slidenum">
              <a:rPr lang="ru-RU" smtClean="0"/>
              <a:t>4</a:t>
            </a:fld>
            <a:endParaRPr lang="ru-RU"/>
          </a:p>
        </p:txBody>
      </p:sp>
    </p:spTree>
    <p:extLst>
      <p:ext uri="{BB962C8B-B14F-4D97-AF65-F5344CB8AC3E}">
        <p14:creationId xmlns:p14="http://schemas.microsoft.com/office/powerpoint/2010/main" val="3624627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25CFC-C5E7-A569-2377-AECE6FA113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E25198-0F38-8699-2FF0-FA256668C8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52C9DE-5BC2-A0D5-14AD-EB479532ECFD}"/>
              </a:ext>
            </a:extLst>
          </p:cNvPr>
          <p:cNvSpPr>
            <a:spLocks noGrp="1"/>
          </p:cNvSpPr>
          <p:nvPr>
            <p:ph type="body" idx="1"/>
          </p:nvPr>
        </p:nvSpPr>
        <p:spPr/>
        <p:txBody>
          <a:bodyPr/>
          <a:lstStyle/>
          <a:p>
            <a:endParaRPr lang="en-RU" dirty="0"/>
          </a:p>
        </p:txBody>
      </p:sp>
      <p:sp>
        <p:nvSpPr>
          <p:cNvPr id="4" name="Slide Number Placeholder 3">
            <a:extLst>
              <a:ext uri="{FF2B5EF4-FFF2-40B4-BE49-F238E27FC236}">
                <a16:creationId xmlns:a16="http://schemas.microsoft.com/office/drawing/2014/main" id="{27206831-ADFD-1195-90A4-88B06FD226F7}"/>
              </a:ext>
            </a:extLst>
          </p:cNvPr>
          <p:cNvSpPr>
            <a:spLocks noGrp="1"/>
          </p:cNvSpPr>
          <p:nvPr>
            <p:ph type="sldNum" sz="quarter" idx="5"/>
          </p:nvPr>
        </p:nvSpPr>
        <p:spPr/>
        <p:txBody>
          <a:bodyPr/>
          <a:lstStyle/>
          <a:p>
            <a:fld id="{A6CA50F6-1AE8-414E-8C27-FE051EF07B75}" type="slidenum">
              <a:rPr lang="ru-RU" smtClean="0"/>
              <a:t>5</a:t>
            </a:fld>
            <a:endParaRPr lang="ru-RU"/>
          </a:p>
        </p:txBody>
      </p:sp>
    </p:spTree>
    <p:extLst>
      <p:ext uri="{BB962C8B-B14F-4D97-AF65-F5344CB8AC3E}">
        <p14:creationId xmlns:p14="http://schemas.microsoft.com/office/powerpoint/2010/main" val="1207720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2E088-9224-1B1B-7A12-B359906EB6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41483F-7958-6E15-0183-031EEBD3A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70227E-0A20-20A2-205E-48EE709E035D}"/>
              </a:ext>
            </a:extLst>
          </p:cNvPr>
          <p:cNvSpPr>
            <a:spLocks noGrp="1"/>
          </p:cNvSpPr>
          <p:nvPr>
            <p:ph type="body" idx="1"/>
          </p:nvPr>
        </p:nvSpPr>
        <p:spPr/>
        <p:txBody>
          <a:bodyPr/>
          <a:lstStyle/>
          <a:p>
            <a:endParaRPr lang="en-RU" dirty="0"/>
          </a:p>
        </p:txBody>
      </p:sp>
      <p:sp>
        <p:nvSpPr>
          <p:cNvPr id="4" name="Slide Number Placeholder 3">
            <a:extLst>
              <a:ext uri="{FF2B5EF4-FFF2-40B4-BE49-F238E27FC236}">
                <a16:creationId xmlns:a16="http://schemas.microsoft.com/office/drawing/2014/main" id="{02C438F1-6FEB-0845-D693-ACFB40A91B65}"/>
              </a:ext>
            </a:extLst>
          </p:cNvPr>
          <p:cNvSpPr>
            <a:spLocks noGrp="1"/>
          </p:cNvSpPr>
          <p:nvPr>
            <p:ph type="sldNum" sz="quarter" idx="5"/>
          </p:nvPr>
        </p:nvSpPr>
        <p:spPr/>
        <p:txBody>
          <a:bodyPr/>
          <a:lstStyle/>
          <a:p>
            <a:fld id="{A6CA50F6-1AE8-414E-8C27-FE051EF07B75}" type="slidenum">
              <a:rPr lang="ru-RU" smtClean="0"/>
              <a:t>6</a:t>
            </a:fld>
            <a:endParaRPr lang="ru-RU"/>
          </a:p>
        </p:txBody>
      </p:sp>
    </p:spTree>
    <p:extLst>
      <p:ext uri="{BB962C8B-B14F-4D97-AF65-F5344CB8AC3E}">
        <p14:creationId xmlns:p14="http://schemas.microsoft.com/office/powerpoint/2010/main" val="490942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C4A16-1904-3436-603A-F922419FAF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19C94D-DBAF-3786-3A7A-2A84DE2FC1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D78750-1F6B-F10A-B89C-855CA14EF661}"/>
              </a:ext>
            </a:extLst>
          </p:cNvPr>
          <p:cNvSpPr>
            <a:spLocks noGrp="1"/>
          </p:cNvSpPr>
          <p:nvPr>
            <p:ph type="body" idx="1"/>
          </p:nvPr>
        </p:nvSpPr>
        <p:spPr/>
        <p:txBody>
          <a:bodyPr/>
          <a:lstStyle/>
          <a:p>
            <a:endParaRPr lang="en-RU" dirty="0"/>
          </a:p>
        </p:txBody>
      </p:sp>
      <p:sp>
        <p:nvSpPr>
          <p:cNvPr id="4" name="Slide Number Placeholder 3">
            <a:extLst>
              <a:ext uri="{FF2B5EF4-FFF2-40B4-BE49-F238E27FC236}">
                <a16:creationId xmlns:a16="http://schemas.microsoft.com/office/drawing/2014/main" id="{B767C53B-BF8D-7075-5130-EC550F990A3D}"/>
              </a:ext>
            </a:extLst>
          </p:cNvPr>
          <p:cNvSpPr>
            <a:spLocks noGrp="1"/>
          </p:cNvSpPr>
          <p:nvPr>
            <p:ph type="sldNum" sz="quarter" idx="5"/>
          </p:nvPr>
        </p:nvSpPr>
        <p:spPr/>
        <p:txBody>
          <a:bodyPr/>
          <a:lstStyle/>
          <a:p>
            <a:fld id="{A6CA50F6-1AE8-414E-8C27-FE051EF07B75}" type="slidenum">
              <a:rPr lang="ru-RU" smtClean="0"/>
              <a:t>7</a:t>
            </a:fld>
            <a:endParaRPr lang="ru-RU"/>
          </a:p>
        </p:txBody>
      </p:sp>
    </p:spTree>
    <p:extLst>
      <p:ext uri="{BB962C8B-B14F-4D97-AF65-F5344CB8AC3E}">
        <p14:creationId xmlns:p14="http://schemas.microsoft.com/office/powerpoint/2010/main" val="4066345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3E9C5-8DAB-415C-55FF-065C7924FE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D17400-FABF-E429-BDE1-548BF89BED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A92ED0-BEEB-2D47-9008-F85852D26B97}"/>
              </a:ext>
            </a:extLst>
          </p:cNvPr>
          <p:cNvSpPr>
            <a:spLocks noGrp="1"/>
          </p:cNvSpPr>
          <p:nvPr>
            <p:ph type="body" idx="1"/>
          </p:nvPr>
        </p:nvSpPr>
        <p:spPr/>
        <p:txBody>
          <a:bodyPr/>
          <a:lstStyle/>
          <a:p>
            <a:endParaRPr lang="en-RU" dirty="0"/>
          </a:p>
        </p:txBody>
      </p:sp>
      <p:sp>
        <p:nvSpPr>
          <p:cNvPr id="4" name="Slide Number Placeholder 3">
            <a:extLst>
              <a:ext uri="{FF2B5EF4-FFF2-40B4-BE49-F238E27FC236}">
                <a16:creationId xmlns:a16="http://schemas.microsoft.com/office/drawing/2014/main" id="{D05AAB2C-54AD-94B5-3C87-9F90A3FA460D}"/>
              </a:ext>
            </a:extLst>
          </p:cNvPr>
          <p:cNvSpPr>
            <a:spLocks noGrp="1"/>
          </p:cNvSpPr>
          <p:nvPr>
            <p:ph type="sldNum" sz="quarter" idx="5"/>
          </p:nvPr>
        </p:nvSpPr>
        <p:spPr/>
        <p:txBody>
          <a:bodyPr/>
          <a:lstStyle/>
          <a:p>
            <a:fld id="{A6CA50F6-1AE8-414E-8C27-FE051EF07B75}" type="slidenum">
              <a:rPr lang="ru-RU" smtClean="0"/>
              <a:t>11</a:t>
            </a:fld>
            <a:endParaRPr lang="ru-RU"/>
          </a:p>
        </p:txBody>
      </p:sp>
    </p:spTree>
    <p:extLst>
      <p:ext uri="{BB962C8B-B14F-4D97-AF65-F5344CB8AC3E}">
        <p14:creationId xmlns:p14="http://schemas.microsoft.com/office/powerpoint/2010/main" val="4204180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A6CA50F6-1AE8-414E-8C27-FE051EF07B75}" type="slidenum">
              <a:rPr lang="ru-RU" smtClean="0"/>
              <a:t>25</a:t>
            </a:fld>
            <a:endParaRPr lang="ru-RU"/>
          </a:p>
        </p:txBody>
      </p:sp>
    </p:spTree>
    <p:extLst>
      <p:ext uri="{BB962C8B-B14F-4D97-AF65-F5344CB8AC3E}">
        <p14:creationId xmlns:p14="http://schemas.microsoft.com/office/powerpoint/2010/main" val="2058281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1050"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5"/>
          </p:nvPr>
        </p:nvSpPr>
        <p:spPr/>
        <p:txBody>
          <a:bodyPr/>
          <a:lstStyle/>
          <a:p>
            <a:fld id="{A6CA50F6-1AE8-414E-8C27-FE051EF07B75}" type="slidenum">
              <a:rPr lang="ru-RU" smtClean="0"/>
              <a:t>26</a:t>
            </a:fld>
            <a:endParaRPr lang="ru-RU"/>
          </a:p>
        </p:txBody>
      </p:sp>
    </p:spTree>
    <p:extLst>
      <p:ext uri="{BB962C8B-B14F-4D97-AF65-F5344CB8AC3E}">
        <p14:creationId xmlns:p14="http://schemas.microsoft.com/office/powerpoint/2010/main" val="2997227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4A773B2-2745-41D2-9CE3-742B019AEB29}"/>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BCA43094-CE36-4C7E-8B25-AB3E8D94D4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A382F57E-EB84-4475-83D9-818FBB107D71}"/>
              </a:ext>
            </a:extLst>
          </p:cNvPr>
          <p:cNvSpPr>
            <a:spLocks noGrp="1"/>
          </p:cNvSpPr>
          <p:nvPr>
            <p:ph type="dt" sz="half" idx="10"/>
          </p:nvPr>
        </p:nvSpPr>
        <p:spPr/>
        <p:txBody>
          <a:bodyPr/>
          <a:lstStyle/>
          <a:p>
            <a:endParaRPr lang="en-US" dirty="0"/>
          </a:p>
        </p:txBody>
      </p:sp>
      <p:sp>
        <p:nvSpPr>
          <p:cNvPr id="5" name="Нижний колонтитул 4">
            <a:extLst>
              <a:ext uri="{FF2B5EF4-FFF2-40B4-BE49-F238E27FC236}">
                <a16:creationId xmlns:a16="http://schemas.microsoft.com/office/drawing/2014/main" id="{0BD573CD-DB47-496C-9D7C-71E8B62D6CFB}"/>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D97496D2-2AC3-47D7-B5C9-085A3ED8D7C5}"/>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46600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2E3FA2-06E5-4B22-B989-F1A442AF118E}"/>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38C14F40-BFFC-4EC1-B53D-E0286E03A77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76A0401-537E-41CE-8859-269B444489E6}"/>
              </a:ext>
            </a:extLst>
          </p:cNvPr>
          <p:cNvSpPr>
            <a:spLocks noGrp="1"/>
          </p:cNvSpPr>
          <p:nvPr>
            <p:ph type="dt" sz="half" idx="10"/>
          </p:nvPr>
        </p:nvSpPr>
        <p:spPr/>
        <p:txBody>
          <a:bodyPr/>
          <a:lstStyle/>
          <a:p>
            <a:endParaRPr lang="en-US" dirty="0"/>
          </a:p>
        </p:txBody>
      </p:sp>
      <p:sp>
        <p:nvSpPr>
          <p:cNvPr id="5" name="Нижний колонтитул 4">
            <a:extLst>
              <a:ext uri="{FF2B5EF4-FFF2-40B4-BE49-F238E27FC236}">
                <a16:creationId xmlns:a16="http://schemas.microsoft.com/office/drawing/2014/main" id="{70718C2F-FDC1-4417-BEBF-AF683148A2C0}"/>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6960237A-0B4F-4AE5-A41F-080BE90AB49F}"/>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63900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D76EF2A4-F49C-4A2D-AE50-CF6CCE4F3297}"/>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D2841516-D93F-4C66-8FA2-1E36A8568DE0}"/>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33E22F6-0C04-4BBF-8F64-78553A4E8323}"/>
              </a:ext>
            </a:extLst>
          </p:cNvPr>
          <p:cNvSpPr>
            <a:spLocks noGrp="1"/>
          </p:cNvSpPr>
          <p:nvPr>
            <p:ph type="dt" sz="half" idx="10"/>
          </p:nvPr>
        </p:nvSpPr>
        <p:spPr/>
        <p:txBody>
          <a:bodyPr/>
          <a:lstStyle/>
          <a:p>
            <a:endParaRPr lang="en-US" dirty="0"/>
          </a:p>
        </p:txBody>
      </p:sp>
      <p:sp>
        <p:nvSpPr>
          <p:cNvPr id="5" name="Нижний колонтитул 4">
            <a:extLst>
              <a:ext uri="{FF2B5EF4-FFF2-40B4-BE49-F238E27FC236}">
                <a16:creationId xmlns:a16="http://schemas.microsoft.com/office/drawing/2014/main" id="{D398E6E5-F48C-49F7-AF8C-CD0A1E874428}"/>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32894418-AAC6-409D-8838-C01B64787E99}"/>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24254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Обложка">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28" descr="A blue circle with white text&#10;&#10;Description automatically generated with low confidence">
            <a:extLst>
              <a:ext uri="{FF2B5EF4-FFF2-40B4-BE49-F238E27FC236}">
                <a16:creationId xmlns:a16="http://schemas.microsoft.com/office/drawing/2014/main" id="{BA292C80-0DA8-194A-9A66-279048FA2A54}"/>
              </a:ext>
            </a:extLst>
          </p:cNvPr>
          <p:cNvPicPr>
            <a:picLocks noChangeAspect="1"/>
          </p:cNvPicPr>
          <p:nvPr userDrawn="1"/>
        </p:nvPicPr>
        <p:blipFill>
          <a:blip r:embed="rId3"/>
          <a:stretch>
            <a:fillRect/>
          </a:stretch>
        </p:blipFill>
        <p:spPr>
          <a:xfrm>
            <a:off x="1013859" y="962173"/>
            <a:ext cx="886499" cy="886499"/>
          </a:xfrm>
          <a:prstGeom prst="rect">
            <a:avLst/>
          </a:prstGeom>
        </p:spPr>
      </p:pic>
      <p:cxnSp>
        <p:nvCxnSpPr>
          <p:cNvPr id="11" name="Straight Connector 48">
            <a:extLst>
              <a:ext uri="{FF2B5EF4-FFF2-40B4-BE49-F238E27FC236}">
                <a16:creationId xmlns:a16="http://schemas.microsoft.com/office/drawing/2014/main" id="{313EF906-5BAC-0141-A198-076E155DF9E2}"/>
              </a:ext>
            </a:extLst>
          </p:cNvPr>
          <p:cNvCxnSpPr>
            <a:cxnSpLocks/>
          </p:cNvCxnSpPr>
          <p:nvPr userDrawn="1"/>
        </p:nvCxnSpPr>
        <p:spPr>
          <a:xfrm>
            <a:off x="6090212" y="985336"/>
            <a:ext cx="0" cy="840173"/>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2" name="Straight Connector 50">
            <a:extLst>
              <a:ext uri="{FF2B5EF4-FFF2-40B4-BE49-F238E27FC236}">
                <a16:creationId xmlns:a16="http://schemas.microsoft.com/office/drawing/2014/main" id="{61206A97-26F2-E646-8775-9928FEF465B5}"/>
              </a:ext>
            </a:extLst>
          </p:cNvPr>
          <p:cNvCxnSpPr>
            <a:cxnSpLocks/>
          </p:cNvCxnSpPr>
          <p:nvPr userDrawn="1"/>
        </p:nvCxnSpPr>
        <p:spPr>
          <a:xfrm>
            <a:off x="8642581" y="985336"/>
            <a:ext cx="0" cy="840173"/>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3" name="Straight Connector 51">
            <a:extLst>
              <a:ext uri="{FF2B5EF4-FFF2-40B4-BE49-F238E27FC236}">
                <a16:creationId xmlns:a16="http://schemas.microsoft.com/office/drawing/2014/main" id="{28E0E5F6-C1CA-9B41-B1DB-6E4FB509084D}"/>
              </a:ext>
            </a:extLst>
          </p:cNvPr>
          <p:cNvCxnSpPr>
            <a:cxnSpLocks/>
          </p:cNvCxnSpPr>
          <p:nvPr userDrawn="1"/>
        </p:nvCxnSpPr>
        <p:spPr>
          <a:xfrm>
            <a:off x="11179047" y="985336"/>
            <a:ext cx="0" cy="840173"/>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6" name="Заголовок 15">
            <a:extLst>
              <a:ext uri="{FF2B5EF4-FFF2-40B4-BE49-F238E27FC236}">
                <a16:creationId xmlns:a16="http://schemas.microsoft.com/office/drawing/2014/main" id="{6007C52F-2E27-E24A-B9DC-AAAB052DBD59}"/>
              </a:ext>
            </a:extLst>
          </p:cNvPr>
          <p:cNvSpPr>
            <a:spLocks noGrp="1"/>
          </p:cNvSpPr>
          <p:nvPr>
            <p:ph type="title" hasCustomPrompt="1"/>
          </p:nvPr>
        </p:nvSpPr>
        <p:spPr>
          <a:xfrm>
            <a:off x="1027967" y="2404670"/>
            <a:ext cx="7634059" cy="1978323"/>
          </a:xfrm>
        </p:spPr>
        <p:txBody>
          <a:bodyPr lIns="0" tIns="0" rIns="0" bIns="0" anchor="t">
            <a:normAutofit/>
          </a:bodyPr>
          <a:lstStyle>
            <a:lvl1pPr>
              <a:lnSpc>
                <a:spcPct val="100000"/>
              </a:lnSpc>
              <a:defRPr sz="4300" b="0" i="0" baseline="0">
                <a:solidFill>
                  <a:srgbClr val="0E2D69"/>
                </a:solidFill>
                <a:latin typeface="HSE Sans" panose="02000000000000000000" pitchFamily="2" charset="0"/>
              </a:defRPr>
            </a:lvl1pPr>
          </a:lstStyle>
          <a:p>
            <a:r>
              <a:rPr lang="ru-RU" sz="4400" dirty="0">
                <a:solidFill>
                  <a:srgbClr val="102D69"/>
                </a:solidFill>
                <a:latin typeface="HSE Sans" panose="02000000000000000000" pitchFamily="2" charset="0"/>
              </a:rPr>
              <a:t>Название презентации</a:t>
            </a:r>
            <a:br>
              <a:rPr lang="ru-RU" sz="4400" dirty="0">
                <a:solidFill>
                  <a:srgbClr val="102D69"/>
                </a:solidFill>
                <a:latin typeface="HSE Sans" panose="02000000000000000000" pitchFamily="2" charset="0"/>
              </a:rPr>
            </a:br>
            <a:r>
              <a:rPr lang="ru-RU" sz="4400" dirty="0">
                <a:solidFill>
                  <a:srgbClr val="102D69"/>
                </a:solidFill>
                <a:latin typeface="HSE Sans" panose="02000000000000000000" pitchFamily="2" charset="0"/>
              </a:rPr>
              <a:t>может быть набрано в две </a:t>
            </a:r>
            <a:br>
              <a:rPr lang="ru-RU" sz="4400" dirty="0">
                <a:solidFill>
                  <a:srgbClr val="102D69"/>
                </a:solidFill>
                <a:latin typeface="HSE Sans" panose="02000000000000000000" pitchFamily="2" charset="0"/>
              </a:rPr>
            </a:br>
            <a:r>
              <a:rPr lang="ru-RU" sz="4400" dirty="0">
                <a:solidFill>
                  <a:srgbClr val="102D69"/>
                </a:solidFill>
                <a:latin typeface="HSE Sans" panose="02000000000000000000" pitchFamily="2" charset="0"/>
              </a:rPr>
              <a:t>или три строки (43 </a:t>
            </a:r>
            <a:r>
              <a:rPr lang="en-GB" sz="4400" dirty="0" err="1">
                <a:solidFill>
                  <a:srgbClr val="102D69"/>
                </a:solidFill>
                <a:latin typeface="HSE Sans" panose="02000000000000000000" pitchFamily="2" charset="0"/>
              </a:rPr>
              <a:t>pt</a:t>
            </a:r>
            <a:r>
              <a:rPr lang="en-GB" sz="4400" dirty="0">
                <a:solidFill>
                  <a:srgbClr val="102D69"/>
                </a:solidFill>
                <a:latin typeface="HSE Sans" panose="02000000000000000000" pitchFamily="2" charset="0"/>
              </a:rPr>
              <a:t>)</a:t>
            </a:r>
            <a:endParaRPr lang="ru-RU" sz="4400" dirty="0">
              <a:solidFill>
                <a:srgbClr val="102D69"/>
              </a:solidFill>
              <a:latin typeface="HSE Sans" panose="02000000000000000000" pitchFamily="2" charset="0"/>
            </a:endParaRPr>
          </a:p>
        </p:txBody>
      </p:sp>
      <p:sp>
        <p:nvSpPr>
          <p:cNvPr id="20" name="Текст 19">
            <a:extLst>
              <a:ext uri="{FF2B5EF4-FFF2-40B4-BE49-F238E27FC236}">
                <a16:creationId xmlns:a16="http://schemas.microsoft.com/office/drawing/2014/main" id="{18109844-C2E7-354F-9C01-8834E4DCE373}"/>
              </a:ext>
            </a:extLst>
          </p:cNvPr>
          <p:cNvSpPr>
            <a:spLocks noGrp="1"/>
          </p:cNvSpPr>
          <p:nvPr>
            <p:ph type="body" sz="quarter" idx="10" hasCustomPrompt="1"/>
          </p:nvPr>
        </p:nvSpPr>
        <p:spPr>
          <a:xfrm>
            <a:off x="2074947" y="1187841"/>
            <a:ext cx="3848717" cy="435163"/>
          </a:xfrm>
        </p:spPr>
        <p:txBody>
          <a:bodyPr lIns="0" tIns="0" rIns="0" bIns="0" anchor="t">
            <a:noAutofit/>
          </a:bodyPr>
          <a:lstStyle>
            <a:lvl1pPr marL="0" indent="0" algn="l">
              <a:lnSpc>
                <a:spcPct val="100000"/>
              </a:lnSpc>
              <a:spcBef>
                <a:spcPts val="0"/>
              </a:spcBef>
              <a:buNone/>
              <a:defRPr sz="1600" b="0" i="0">
                <a:latin typeface="HSE Sans" panose="02000000000000000000" pitchFamily="2" charset="0"/>
              </a:defRPr>
            </a:lvl1pPr>
            <a:lvl2pPr marL="457200" indent="0" algn="l">
              <a:buNone/>
              <a:defRPr sz="1600" b="0" i="0">
                <a:latin typeface="HSE Sans" panose="02000000000000000000" pitchFamily="2" charset="0"/>
              </a:defRPr>
            </a:lvl2pPr>
            <a:lvl3pPr marL="914400" indent="0" algn="l">
              <a:buNone/>
              <a:defRPr sz="1600" b="0" i="0">
                <a:latin typeface="HSE Sans" panose="02000000000000000000" pitchFamily="2" charset="0"/>
              </a:defRPr>
            </a:lvl3pPr>
            <a:lvl4pPr marL="1371600" indent="0" algn="l">
              <a:buNone/>
              <a:defRPr sz="1600" b="0" i="0">
                <a:latin typeface="HSE Sans" panose="02000000000000000000" pitchFamily="2" charset="0"/>
              </a:defRPr>
            </a:lvl4pPr>
            <a:lvl5pPr marL="1828800" indent="0" algn="l">
              <a:buNone/>
              <a:defRPr sz="1600" b="0" i="0">
                <a:latin typeface="HSE Sans" panose="02000000000000000000" pitchFamily="2" charset="0"/>
              </a:defRPr>
            </a:lvl5pPr>
          </a:lstStyle>
          <a:p>
            <a:r>
              <a:rPr lang="ru-RU" dirty="0">
                <a:latin typeface="HSE Sans" panose="02000000000000000000" pitchFamily="2" charset="0"/>
              </a:rPr>
              <a:t>Название факультета</a:t>
            </a:r>
            <a:br>
              <a:rPr lang="ru-RU" dirty="0">
                <a:latin typeface="HSE Sans" panose="02000000000000000000" pitchFamily="2" charset="0"/>
              </a:rPr>
            </a:br>
            <a:r>
              <a:rPr lang="ru-RU" dirty="0">
                <a:latin typeface="HSE Sans" panose="02000000000000000000" pitchFamily="2" charset="0"/>
              </a:rPr>
              <a:t>в две строки</a:t>
            </a:r>
            <a:r>
              <a:rPr lang="en-GB" dirty="0">
                <a:latin typeface="HSE Sans" panose="02000000000000000000" pitchFamily="2" charset="0"/>
              </a:rPr>
              <a:t> (16 </a:t>
            </a:r>
            <a:r>
              <a:rPr lang="en-GB" dirty="0" err="1">
                <a:latin typeface="HSE Sans" panose="02000000000000000000" pitchFamily="2" charset="0"/>
              </a:rPr>
              <a:t>pt</a:t>
            </a:r>
            <a:r>
              <a:rPr lang="en-GB" dirty="0">
                <a:latin typeface="HSE Sans" panose="02000000000000000000" pitchFamily="2" charset="0"/>
              </a:rPr>
              <a:t>)</a:t>
            </a:r>
            <a:endParaRPr lang="ru-RU" dirty="0">
              <a:latin typeface="HSE Sans" panose="02000000000000000000" pitchFamily="2" charset="0"/>
            </a:endParaRPr>
          </a:p>
        </p:txBody>
      </p:sp>
      <p:sp>
        <p:nvSpPr>
          <p:cNvPr id="25" name="Текст 24">
            <a:extLst>
              <a:ext uri="{FF2B5EF4-FFF2-40B4-BE49-F238E27FC236}">
                <a16:creationId xmlns:a16="http://schemas.microsoft.com/office/drawing/2014/main" id="{40A04329-C800-BB42-BFE0-7E3C68848DA7}"/>
              </a:ext>
            </a:extLst>
          </p:cNvPr>
          <p:cNvSpPr>
            <a:spLocks noGrp="1"/>
          </p:cNvSpPr>
          <p:nvPr>
            <p:ph type="body" sz="quarter" idx="11" hasCustomPrompt="1"/>
          </p:nvPr>
        </p:nvSpPr>
        <p:spPr>
          <a:xfrm>
            <a:off x="6259420" y="1173829"/>
            <a:ext cx="2278063" cy="463186"/>
          </a:xfrm>
        </p:spPr>
        <p:txBody>
          <a:bodyPr lIns="0" tIns="0" rIns="0" bIns="0"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i="0">
                <a:solidFill>
                  <a:srgbClr val="0E2D69"/>
                </a:solidFill>
                <a:latin typeface="HSE Sans" panose="020000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sz="1200" dirty="0">
                <a:latin typeface="HSE Sans" panose="02000000000000000000" pitchFamily="2" charset="0"/>
              </a:rPr>
              <a:t>Название подразделения</a:t>
            </a:r>
            <a:br>
              <a:rPr lang="ru-RU" sz="1200" dirty="0">
                <a:latin typeface="HSE Sans" panose="02000000000000000000" pitchFamily="2" charset="0"/>
              </a:rPr>
            </a:br>
            <a:r>
              <a:rPr lang="ru-RU" sz="1200" dirty="0">
                <a:latin typeface="HSE Sans" panose="02000000000000000000" pitchFamily="2" charset="0"/>
              </a:rPr>
              <a:t>в две или три строки</a:t>
            </a:r>
            <a:r>
              <a:rPr lang="en-GB" sz="1200" dirty="0">
                <a:latin typeface="HSE Sans" panose="02000000000000000000" pitchFamily="2" charset="0"/>
              </a:rPr>
              <a:t> (12pt)</a:t>
            </a:r>
            <a:endParaRPr lang="ru-RU" sz="1200" dirty="0">
              <a:latin typeface="HSE Sans" panose="02000000000000000000" pitchFamily="2" charset="0"/>
            </a:endParaRPr>
          </a:p>
        </p:txBody>
      </p:sp>
      <p:sp>
        <p:nvSpPr>
          <p:cNvPr id="27" name="Текст 26">
            <a:extLst>
              <a:ext uri="{FF2B5EF4-FFF2-40B4-BE49-F238E27FC236}">
                <a16:creationId xmlns:a16="http://schemas.microsoft.com/office/drawing/2014/main" id="{98337931-3EC2-F348-99EA-860F4FFDC188}"/>
              </a:ext>
            </a:extLst>
          </p:cNvPr>
          <p:cNvSpPr>
            <a:spLocks noGrp="1"/>
          </p:cNvSpPr>
          <p:nvPr>
            <p:ph type="body" idx="12" hasCustomPrompt="1"/>
          </p:nvPr>
        </p:nvSpPr>
        <p:spPr>
          <a:xfrm>
            <a:off x="8786720" y="1173829"/>
            <a:ext cx="2217738" cy="463186"/>
          </a:xfrm>
        </p:spPr>
        <p:txBody>
          <a:bodyPr lIns="0" tIns="0" rIns="0" bIns="0"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i="0">
                <a:solidFill>
                  <a:srgbClr val="0E2D69"/>
                </a:solidFill>
                <a:latin typeface="HSE Sans" panose="020000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sz="1200" dirty="0">
                <a:latin typeface="HSE Sans" panose="02000000000000000000" pitchFamily="2" charset="0"/>
              </a:rPr>
              <a:t>Москва</a:t>
            </a:r>
            <a:br>
              <a:rPr lang="ru-RU" sz="1200" dirty="0">
                <a:latin typeface="HSE Sans" panose="02000000000000000000" pitchFamily="2" charset="0"/>
              </a:rPr>
            </a:br>
            <a:r>
              <a:rPr lang="ru-RU" sz="1200" dirty="0">
                <a:latin typeface="HSE Sans" panose="02000000000000000000" pitchFamily="2" charset="0"/>
              </a:rPr>
              <a:t>2022</a:t>
            </a:r>
            <a:r>
              <a:rPr lang="en-GB" sz="1200" dirty="0">
                <a:latin typeface="HSE Sans" panose="02000000000000000000" pitchFamily="2" charset="0"/>
              </a:rPr>
              <a:t> (12pt)</a:t>
            </a:r>
            <a:endParaRPr lang="ru-RU" sz="1200" dirty="0">
              <a:latin typeface="HSE Sans" panose="02000000000000000000" pitchFamily="2" charset="0"/>
            </a:endParaRPr>
          </a:p>
        </p:txBody>
      </p:sp>
      <p:sp>
        <p:nvSpPr>
          <p:cNvPr id="29" name="Текст 28">
            <a:extLst>
              <a:ext uri="{FF2B5EF4-FFF2-40B4-BE49-F238E27FC236}">
                <a16:creationId xmlns:a16="http://schemas.microsoft.com/office/drawing/2014/main" id="{EEA7A79B-D410-B44F-BF32-C3EAEFC20A6E}"/>
              </a:ext>
            </a:extLst>
          </p:cNvPr>
          <p:cNvSpPr>
            <a:spLocks noGrp="1"/>
          </p:cNvSpPr>
          <p:nvPr>
            <p:ph type="body" sz="quarter" idx="13" hasCustomPrompt="1"/>
          </p:nvPr>
        </p:nvSpPr>
        <p:spPr>
          <a:xfrm>
            <a:off x="1027967" y="4824914"/>
            <a:ext cx="7625267" cy="652860"/>
          </a:xfr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b="0" i="0">
                <a:solidFill>
                  <a:srgbClr val="0E2D69"/>
                </a:solidFill>
                <a:latin typeface="HSE Sans" panose="020000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sz="1600" dirty="0">
                <a:latin typeface="HSE Sans" panose="02000000000000000000" pitchFamily="2" charset="0"/>
              </a:rPr>
              <a:t>Если нужно больше места, то используйте подзаголовок</a:t>
            </a:r>
            <a:r>
              <a:rPr lang="en-GB" sz="1600" dirty="0">
                <a:latin typeface="HSE Sans" panose="02000000000000000000" pitchFamily="2" charset="0"/>
              </a:rPr>
              <a:t> (16 </a:t>
            </a:r>
            <a:r>
              <a:rPr lang="en-GB" sz="1600" dirty="0" err="1">
                <a:latin typeface="HSE Sans" panose="02000000000000000000" pitchFamily="2" charset="0"/>
              </a:rPr>
              <a:t>pt</a:t>
            </a:r>
            <a:r>
              <a:rPr lang="en-GB" sz="1600" dirty="0">
                <a:latin typeface="HSE Sans" panose="02000000000000000000" pitchFamily="2" charset="0"/>
              </a:rPr>
              <a:t>)</a:t>
            </a:r>
            <a:endParaRPr lang="ru-RU" sz="1600" dirty="0">
              <a:latin typeface="HSE Sans" panose="02000000000000000000" pitchFamily="2" charset="0"/>
            </a:endParaRPr>
          </a:p>
        </p:txBody>
      </p:sp>
    </p:spTree>
    <p:extLst>
      <p:ext uri="{BB962C8B-B14F-4D97-AF65-F5344CB8AC3E}">
        <p14:creationId xmlns:p14="http://schemas.microsoft.com/office/powerpoint/2010/main" val="215532908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7D237E-3224-4F28-A043-93D2F1FB361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6515619-08B8-42A9-A841-20EA287E0791}"/>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BCF17A2-BFEE-49E4-BEFF-31B76F57F6DD}"/>
              </a:ext>
            </a:extLst>
          </p:cNvPr>
          <p:cNvSpPr>
            <a:spLocks noGrp="1"/>
          </p:cNvSpPr>
          <p:nvPr>
            <p:ph type="dt" sz="half" idx="10"/>
          </p:nvPr>
        </p:nvSpPr>
        <p:spPr/>
        <p:txBody>
          <a:bodyPr/>
          <a:lstStyle/>
          <a:p>
            <a:endParaRPr lang="en-US" dirty="0"/>
          </a:p>
        </p:txBody>
      </p:sp>
      <p:sp>
        <p:nvSpPr>
          <p:cNvPr id="5" name="Нижний колонтитул 4">
            <a:extLst>
              <a:ext uri="{FF2B5EF4-FFF2-40B4-BE49-F238E27FC236}">
                <a16:creationId xmlns:a16="http://schemas.microsoft.com/office/drawing/2014/main" id="{1A57D6F1-92C4-4CB9-B6D6-9D7CD9DE5CBA}"/>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8C907E02-804A-483B-B68D-16579B7099F8}"/>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18959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21BE4B9-1611-483A-9BFA-EF5A4F902A01}"/>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2AAEF988-E4E5-4613-93DF-E17071FDA8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17249408-7ACB-4FD2-91D3-094806723B38}"/>
              </a:ext>
            </a:extLst>
          </p:cNvPr>
          <p:cNvSpPr>
            <a:spLocks noGrp="1"/>
          </p:cNvSpPr>
          <p:nvPr>
            <p:ph type="dt" sz="half" idx="10"/>
          </p:nvPr>
        </p:nvSpPr>
        <p:spPr/>
        <p:txBody>
          <a:bodyPr/>
          <a:lstStyle/>
          <a:p>
            <a:endParaRPr lang="en-US" dirty="0"/>
          </a:p>
        </p:txBody>
      </p:sp>
      <p:sp>
        <p:nvSpPr>
          <p:cNvPr id="5" name="Нижний колонтитул 4">
            <a:extLst>
              <a:ext uri="{FF2B5EF4-FFF2-40B4-BE49-F238E27FC236}">
                <a16:creationId xmlns:a16="http://schemas.microsoft.com/office/drawing/2014/main" id="{4D785B27-0335-48F6-9786-D5B3D44A1F48}"/>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DC58952F-1247-486E-B1C5-DABF8818B2FE}"/>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78445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9A8D0B-A2DF-41DE-8483-66FCC6ECC5E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F343A1DE-B46A-4B34-82E7-CA02C70F01C2}"/>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095309EF-102A-4EE0-A235-16732741C102}"/>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7A44ED51-15ED-411D-AFD0-9024DE5D29C0}"/>
              </a:ext>
            </a:extLst>
          </p:cNvPr>
          <p:cNvSpPr>
            <a:spLocks noGrp="1"/>
          </p:cNvSpPr>
          <p:nvPr>
            <p:ph type="dt" sz="half" idx="10"/>
          </p:nvPr>
        </p:nvSpPr>
        <p:spPr/>
        <p:txBody>
          <a:bodyPr/>
          <a:lstStyle/>
          <a:p>
            <a:endParaRPr lang="en-US" dirty="0"/>
          </a:p>
        </p:txBody>
      </p:sp>
      <p:sp>
        <p:nvSpPr>
          <p:cNvPr id="6" name="Нижний колонтитул 5">
            <a:extLst>
              <a:ext uri="{FF2B5EF4-FFF2-40B4-BE49-F238E27FC236}">
                <a16:creationId xmlns:a16="http://schemas.microsoft.com/office/drawing/2014/main" id="{9F9D6E89-2F98-447D-8745-B3BE08C4E43C}"/>
              </a:ext>
            </a:extLst>
          </p:cNvPr>
          <p:cNvSpPr>
            <a:spLocks noGrp="1"/>
          </p:cNvSpPr>
          <p:nvPr>
            <p:ph type="ftr" sz="quarter" idx="11"/>
          </p:nvPr>
        </p:nvSpPr>
        <p:spPr/>
        <p:txBody>
          <a:bodyPr/>
          <a:lstStyle/>
          <a:p>
            <a:endParaRPr lang="en-US" dirty="0"/>
          </a:p>
        </p:txBody>
      </p:sp>
      <p:sp>
        <p:nvSpPr>
          <p:cNvPr id="7" name="Номер слайда 6">
            <a:extLst>
              <a:ext uri="{FF2B5EF4-FFF2-40B4-BE49-F238E27FC236}">
                <a16:creationId xmlns:a16="http://schemas.microsoft.com/office/drawing/2014/main" id="{BBB3AF65-743F-42E0-B6B4-E1084239FDBB}"/>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62706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328522-C179-4A01-BA57-0BB35B59B5D8}"/>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0297EC46-CEF6-4EA6-927F-7E03CE1F59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C9315733-F368-4727-84B9-83B32708AD69}"/>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22E986F4-CDAB-4A45-9D6F-4BA2EF9C5D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89049060-CE89-4495-A153-704452646EFE}"/>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D35D0DD4-8D53-4E29-B7F4-B80E4BC6B621}"/>
              </a:ext>
            </a:extLst>
          </p:cNvPr>
          <p:cNvSpPr>
            <a:spLocks noGrp="1"/>
          </p:cNvSpPr>
          <p:nvPr>
            <p:ph type="dt" sz="half" idx="10"/>
          </p:nvPr>
        </p:nvSpPr>
        <p:spPr/>
        <p:txBody>
          <a:bodyPr/>
          <a:lstStyle/>
          <a:p>
            <a:endParaRPr lang="en-US" dirty="0"/>
          </a:p>
        </p:txBody>
      </p:sp>
      <p:sp>
        <p:nvSpPr>
          <p:cNvPr id="8" name="Нижний колонтитул 7">
            <a:extLst>
              <a:ext uri="{FF2B5EF4-FFF2-40B4-BE49-F238E27FC236}">
                <a16:creationId xmlns:a16="http://schemas.microsoft.com/office/drawing/2014/main" id="{FF9B6FC6-0606-45CB-9161-F26AB5C2FF0B}"/>
              </a:ext>
            </a:extLst>
          </p:cNvPr>
          <p:cNvSpPr>
            <a:spLocks noGrp="1"/>
          </p:cNvSpPr>
          <p:nvPr>
            <p:ph type="ftr" sz="quarter" idx="11"/>
          </p:nvPr>
        </p:nvSpPr>
        <p:spPr/>
        <p:txBody>
          <a:bodyPr/>
          <a:lstStyle/>
          <a:p>
            <a:endParaRPr lang="en-US" dirty="0"/>
          </a:p>
        </p:txBody>
      </p:sp>
      <p:sp>
        <p:nvSpPr>
          <p:cNvPr id="9" name="Номер слайда 8">
            <a:extLst>
              <a:ext uri="{FF2B5EF4-FFF2-40B4-BE49-F238E27FC236}">
                <a16:creationId xmlns:a16="http://schemas.microsoft.com/office/drawing/2014/main" id="{43389FA4-AA2B-47CD-8B4D-2CCAEF3ED1FA}"/>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60798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9858E46-8B29-4BC3-8E31-BBBAADF1FD6B}"/>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C67B4FB-380C-4702-90E7-808F7F5F125C}"/>
              </a:ext>
            </a:extLst>
          </p:cNvPr>
          <p:cNvSpPr>
            <a:spLocks noGrp="1"/>
          </p:cNvSpPr>
          <p:nvPr>
            <p:ph type="dt" sz="half" idx="10"/>
          </p:nvPr>
        </p:nvSpPr>
        <p:spPr/>
        <p:txBody>
          <a:bodyPr/>
          <a:lstStyle/>
          <a:p>
            <a:endParaRPr lang="en-US" dirty="0"/>
          </a:p>
        </p:txBody>
      </p:sp>
      <p:sp>
        <p:nvSpPr>
          <p:cNvPr id="4" name="Нижний колонтитул 3">
            <a:extLst>
              <a:ext uri="{FF2B5EF4-FFF2-40B4-BE49-F238E27FC236}">
                <a16:creationId xmlns:a16="http://schemas.microsoft.com/office/drawing/2014/main" id="{38AC2E7E-5802-422B-86D7-B77FFC60D48F}"/>
              </a:ext>
            </a:extLst>
          </p:cNvPr>
          <p:cNvSpPr>
            <a:spLocks noGrp="1"/>
          </p:cNvSpPr>
          <p:nvPr>
            <p:ph type="ftr" sz="quarter" idx="11"/>
          </p:nvPr>
        </p:nvSpPr>
        <p:spPr/>
        <p:txBody>
          <a:bodyPr/>
          <a:lstStyle/>
          <a:p>
            <a:endParaRPr lang="en-US" dirty="0"/>
          </a:p>
        </p:txBody>
      </p:sp>
      <p:sp>
        <p:nvSpPr>
          <p:cNvPr id="5" name="Номер слайда 4">
            <a:extLst>
              <a:ext uri="{FF2B5EF4-FFF2-40B4-BE49-F238E27FC236}">
                <a16:creationId xmlns:a16="http://schemas.microsoft.com/office/drawing/2014/main" id="{F76CBADB-C7E8-4EA6-95F8-5E115C2D99B3}"/>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05201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C5244731-3ABB-4524-AED7-36E332D4C8C5}"/>
              </a:ext>
            </a:extLst>
          </p:cNvPr>
          <p:cNvSpPr>
            <a:spLocks noGrp="1"/>
          </p:cNvSpPr>
          <p:nvPr>
            <p:ph type="dt" sz="half" idx="10"/>
          </p:nvPr>
        </p:nvSpPr>
        <p:spPr/>
        <p:txBody>
          <a:bodyPr/>
          <a:lstStyle/>
          <a:p>
            <a:endParaRPr lang="en-US" dirty="0"/>
          </a:p>
        </p:txBody>
      </p:sp>
      <p:sp>
        <p:nvSpPr>
          <p:cNvPr id="3" name="Нижний колонтитул 2">
            <a:extLst>
              <a:ext uri="{FF2B5EF4-FFF2-40B4-BE49-F238E27FC236}">
                <a16:creationId xmlns:a16="http://schemas.microsoft.com/office/drawing/2014/main" id="{58A76AF6-FB16-483D-A140-81EB359C9EE1}"/>
              </a:ext>
            </a:extLst>
          </p:cNvPr>
          <p:cNvSpPr>
            <a:spLocks noGrp="1"/>
          </p:cNvSpPr>
          <p:nvPr>
            <p:ph type="ftr" sz="quarter" idx="11"/>
          </p:nvPr>
        </p:nvSpPr>
        <p:spPr/>
        <p:txBody>
          <a:bodyPr/>
          <a:lstStyle/>
          <a:p>
            <a:endParaRPr lang="en-US" dirty="0"/>
          </a:p>
        </p:txBody>
      </p:sp>
      <p:sp>
        <p:nvSpPr>
          <p:cNvPr id="4" name="Номер слайда 3">
            <a:extLst>
              <a:ext uri="{FF2B5EF4-FFF2-40B4-BE49-F238E27FC236}">
                <a16:creationId xmlns:a16="http://schemas.microsoft.com/office/drawing/2014/main" id="{01BCE519-FB6D-4F03-812E-1649A64753C1}"/>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95295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AD3E1A-6C0A-4A09-9D95-888AE7C33FB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61C4FC18-B29C-4475-B7AC-26FF1CABD8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41ABF2B6-26A5-4CD3-A951-BC614CE3AB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65C47EE-F931-435D-8B5E-A41A07265E6F}"/>
              </a:ext>
            </a:extLst>
          </p:cNvPr>
          <p:cNvSpPr>
            <a:spLocks noGrp="1"/>
          </p:cNvSpPr>
          <p:nvPr>
            <p:ph type="dt" sz="half" idx="10"/>
          </p:nvPr>
        </p:nvSpPr>
        <p:spPr/>
        <p:txBody>
          <a:bodyPr/>
          <a:lstStyle/>
          <a:p>
            <a:endParaRPr lang="en-US" dirty="0"/>
          </a:p>
        </p:txBody>
      </p:sp>
      <p:sp>
        <p:nvSpPr>
          <p:cNvPr id="6" name="Нижний колонтитул 5">
            <a:extLst>
              <a:ext uri="{FF2B5EF4-FFF2-40B4-BE49-F238E27FC236}">
                <a16:creationId xmlns:a16="http://schemas.microsoft.com/office/drawing/2014/main" id="{11E1443B-0665-4EC1-BEF3-1DDFDF0848C7}"/>
              </a:ext>
            </a:extLst>
          </p:cNvPr>
          <p:cNvSpPr>
            <a:spLocks noGrp="1"/>
          </p:cNvSpPr>
          <p:nvPr>
            <p:ph type="ftr" sz="quarter" idx="11"/>
          </p:nvPr>
        </p:nvSpPr>
        <p:spPr/>
        <p:txBody>
          <a:bodyPr/>
          <a:lstStyle/>
          <a:p>
            <a:endParaRPr lang="en-US" dirty="0"/>
          </a:p>
        </p:txBody>
      </p:sp>
      <p:sp>
        <p:nvSpPr>
          <p:cNvPr id="7" name="Номер слайда 6">
            <a:extLst>
              <a:ext uri="{FF2B5EF4-FFF2-40B4-BE49-F238E27FC236}">
                <a16:creationId xmlns:a16="http://schemas.microsoft.com/office/drawing/2014/main" id="{DCCBAF17-194C-4603-8C6E-3C4CB0A9AC81}"/>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05778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4726B7A-6A29-4554-A5C0-6D4D4699F96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7559DDCA-755F-4674-BEC9-0BBD118DA6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1E8BC878-8FC2-4068-98D6-DC3AB3418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63E3D0FF-328C-45E7-B2C2-5A5AC156D93E}"/>
              </a:ext>
            </a:extLst>
          </p:cNvPr>
          <p:cNvSpPr>
            <a:spLocks noGrp="1"/>
          </p:cNvSpPr>
          <p:nvPr>
            <p:ph type="dt" sz="half" idx="10"/>
          </p:nvPr>
        </p:nvSpPr>
        <p:spPr/>
        <p:txBody>
          <a:bodyPr/>
          <a:lstStyle/>
          <a:p>
            <a:endParaRPr lang="en-US" dirty="0"/>
          </a:p>
        </p:txBody>
      </p:sp>
      <p:sp>
        <p:nvSpPr>
          <p:cNvPr id="6" name="Нижний колонтитул 5">
            <a:extLst>
              <a:ext uri="{FF2B5EF4-FFF2-40B4-BE49-F238E27FC236}">
                <a16:creationId xmlns:a16="http://schemas.microsoft.com/office/drawing/2014/main" id="{ECBDADC2-EAF5-4DE5-BC83-7A66466E8D16}"/>
              </a:ext>
            </a:extLst>
          </p:cNvPr>
          <p:cNvSpPr>
            <a:spLocks noGrp="1"/>
          </p:cNvSpPr>
          <p:nvPr>
            <p:ph type="ftr" sz="quarter" idx="11"/>
          </p:nvPr>
        </p:nvSpPr>
        <p:spPr/>
        <p:txBody>
          <a:bodyPr/>
          <a:lstStyle/>
          <a:p>
            <a:endParaRPr lang="en-US" dirty="0"/>
          </a:p>
        </p:txBody>
      </p:sp>
      <p:sp>
        <p:nvSpPr>
          <p:cNvPr id="7" name="Номер слайда 6">
            <a:extLst>
              <a:ext uri="{FF2B5EF4-FFF2-40B4-BE49-F238E27FC236}">
                <a16:creationId xmlns:a16="http://schemas.microsoft.com/office/drawing/2014/main" id="{94AA617A-7E2D-4402-805A-3717543613CD}"/>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3156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5704DF-B76F-45A9-B3A1-D91B1C2676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A481B512-C6A4-425D-9B29-DBDF9F4B5F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AF457C0-E081-4E20-BE5B-910DA0EA3D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Нижний колонтитул 4">
            <a:extLst>
              <a:ext uri="{FF2B5EF4-FFF2-40B4-BE49-F238E27FC236}">
                <a16:creationId xmlns:a16="http://schemas.microsoft.com/office/drawing/2014/main" id="{EE3ECE30-6158-4244-B446-E39A928051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Номер слайда 5">
            <a:extLst>
              <a:ext uri="{FF2B5EF4-FFF2-40B4-BE49-F238E27FC236}">
                <a16:creationId xmlns:a16="http://schemas.microsoft.com/office/drawing/2014/main" id="{F6601567-B22B-46BB-944F-0AECEB668F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7223820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8.TI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E8F4BB30-F094-D267-BB06-4AA979C8772B}"/>
              </a:ext>
            </a:extLst>
          </p:cNvPr>
          <p:cNvSpPr>
            <a:spLocks noGrp="1"/>
          </p:cNvSpPr>
          <p:nvPr>
            <p:ph type="title"/>
          </p:nvPr>
        </p:nvSpPr>
        <p:spPr>
          <a:xfrm>
            <a:off x="1440547" y="2676797"/>
            <a:ext cx="9310905" cy="1978025"/>
          </a:xfrm>
        </p:spPr>
        <p:txBody>
          <a:bodyPr>
            <a:noAutofit/>
          </a:bodyPr>
          <a:lstStyle/>
          <a:p>
            <a:pPr algn="ctr"/>
            <a:r>
              <a:rPr lang="ru-RU" sz="3200" b="0" i="0" dirty="0">
                <a:solidFill>
                  <a:srgbClr val="000000"/>
                </a:solidFill>
                <a:effectLst/>
                <a:latin typeface="HSE Sans" panose="02000000000000000000"/>
              </a:rPr>
              <a:t>Органоиды в современной биологии и медицине</a:t>
            </a:r>
            <a:endParaRPr lang="ru-RU" sz="2800" dirty="0">
              <a:latin typeface="Arial" panose="020B0604020202020204" pitchFamily="34" charset="0"/>
              <a:ea typeface="Cambria" panose="02040503050406030204" pitchFamily="18" charset="0"/>
              <a:cs typeface="Arial" panose="020B0604020202020204" pitchFamily="34" charset="0"/>
            </a:endParaRPr>
          </a:p>
        </p:txBody>
      </p:sp>
      <p:sp>
        <p:nvSpPr>
          <p:cNvPr id="11" name="Текст 3">
            <a:extLst>
              <a:ext uri="{FF2B5EF4-FFF2-40B4-BE49-F238E27FC236}">
                <a16:creationId xmlns:a16="http://schemas.microsoft.com/office/drawing/2014/main" id="{BA1666F9-9A19-DF4D-051A-162C3BA105F8}"/>
              </a:ext>
            </a:extLst>
          </p:cNvPr>
          <p:cNvSpPr txBox="1">
            <a:spLocks/>
          </p:cNvSpPr>
          <p:nvPr/>
        </p:nvSpPr>
        <p:spPr>
          <a:xfrm>
            <a:off x="3286741" y="5216048"/>
            <a:ext cx="7992231" cy="721894"/>
          </a:xfrm>
          <a:prstGeom prst="rect">
            <a:avLst/>
          </a:prstGeom>
        </p:spPr>
        <p:txBody>
          <a:bodyPr vert="horz" lIns="0" tIns="0" rIns="0" bIns="0" rtlCol="0"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i="0" kern="1200">
                <a:solidFill>
                  <a:srgbClr val="0E2D69"/>
                </a:solidFill>
                <a:latin typeface="HSE Sans"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0215" algn="r">
              <a:spcBef>
                <a:spcPts val="600"/>
              </a:spcBef>
              <a:spcAft>
                <a:spcPts val="0"/>
              </a:spcAft>
            </a:pPr>
            <a:r>
              <a:rPr lang="ru-RU" sz="1800" dirty="0">
                <a:latin typeface="Arial" panose="020B0604020202020204" pitchFamily="34" charset="0"/>
                <a:ea typeface="Calibri" panose="020F0502020204030204" pitchFamily="34" charset="0"/>
                <a:cs typeface="Arial" panose="020B0604020202020204" pitchFamily="34" charset="0"/>
              </a:rPr>
              <a:t>Никулин Сергей Вячеславович, к.б.н.</a:t>
            </a:r>
          </a:p>
        </p:txBody>
      </p:sp>
      <p:pic>
        <p:nvPicPr>
          <p:cNvPr id="6" name="Рисунок 5">
            <a:extLst>
              <a:ext uri="{FF2B5EF4-FFF2-40B4-BE49-F238E27FC236}">
                <a16:creationId xmlns:a16="http://schemas.microsoft.com/office/drawing/2014/main" id="{9C5D0881-235B-2D97-6B48-19732F841319}"/>
              </a:ext>
            </a:extLst>
          </p:cNvPr>
          <p:cNvPicPr>
            <a:picLocks noChangeAspect="1"/>
          </p:cNvPicPr>
          <p:nvPr/>
        </p:nvPicPr>
        <p:blipFill rotWithShape="1">
          <a:blip r:embed="rId2"/>
          <a:srcRect r="16214"/>
          <a:stretch/>
        </p:blipFill>
        <p:spPr>
          <a:xfrm>
            <a:off x="2156201" y="920058"/>
            <a:ext cx="1986188" cy="919016"/>
          </a:xfrm>
          <a:prstGeom prst="rect">
            <a:avLst/>
          </a:prstGeom>
        </p:spPr>
      </p:pic>
      <p:sp>
        <p:nvSpPr>
          <p:cNvPr id="13" name="Rectangle 12">
            <a:extLst>
              <a:ext uri="{FF2B5EF4-FFF2-40B4-BE49-F238E27FC236}">
                <a16:creationId xmlns:a16="http://schemas.microsoft.com/office/drawing/2014/main" id="{39F78B1D-0466-C90A-3A6B-5D7FFC4259FF}"/>
              </a:ext>
            </a:extLst>
          </p:cNvPr>
          <p:cNvSpPr/>
          <p:nvPr/>
        </p:nvSpPr>
        <p:spPr>
          <a:xfrm>
            <a:off x="5901070" y="920058"/>
            <a:ext cx="425302" cy="9190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b="1" dirty="0"/>
          </a:p>
        </p:txBody>
      </p:sp>
      <p:sp>
        <p:nvSpPr>
          <p:cNvPr id="14" name="Rectangle 13">
            <a:extLst>
              <a:ext uri="{FF2B5EF4-FFF2-40B4-BE49-F238E27FC236}">
                <a16:creationId xmlns:a16="http://schemas.microsoft.com/office/drawing/2014/main" id="{3F404E11-3EBB-0066-8482-8D5861002AF0}"/>
              </a:ext>
            </a:extLst>
          </p:cNvPr>
          <p:cNvSpPr/>
          <p:nvPr/>
        </p:nvSpPr>
        <p:spPr>
          <a:xfrm>
            <a:off x="8509591" y="946556"/>
            <a:ext cx="425302" cy="9190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b="1" dirty="0"/>
          </a:p>
        </p:txBody>
      </p:sp>
      <p:sp>
        <p:nvSpPr>
          <p:cNvPr id="15" name="Rectangle 14">
            <a:extLst>
              <a:ext uri="{FF2B5EF4-FFF2-40B4-BE49-F238E27FC236}">
                <a16:creationId xmlns:a16="http://schemas.microsoft.com/office/drawing/2014/main" id="{018F770F-2DCA-F6F0-A28B-69B9C045304D}"/>
              </a:ext>
            </a:extLst>
          </p:cNvPr>
          <p:cNvSpPr/>
          <p:nvPr/>
        </p:nvSpPr>
        <p:spPr>
          <a:xfrm>
            <a:off x="10905461" y="920058"/>
            <a:ext cx="425302" cy="9190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b="1" dirty="0"/>
          </a:p>
        </p:txBody>
      </p:sp>
    </p:spTree>
    <p:extLst>
      <p:ext uri="{BB962C8B-B14F-4D97-AF65-F5344CB8AC3E}">
        <p14:creationId xmlns:p14="http://schemas.microsoft.com/office/powerpoint/2010/main" val="982325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28325-C61C-606A-1FDC-6398307B2B9C}"/>
            </a:ext>
          </a:extLst>
        </p:cNvPr>
        <p:cNvGrpSpPr/>
        <p:nvPr/>
      </p:nvGrpSpPr>
      <p:grpSpPr>
        <a:xfrm>
          <a:off x="0" y="0"/>
          <a:ext cx="0" cy="0"/>
          <a:chOff x="0" y="0"/>
          <a:chExt cx="0" cy="0"/>
        </a:xfrm>
      </p:grpSpPr>
      <p:sp>
        <p:nvSpPr>
          <p:cNvPr id="5" name="Заголовок 1">
            <a:extLst>
              <a:ext uri="{FF2B5EF4-FFF2-40B4-BE49-F238E27FC236}">
                <a16:creationId xmlns:a16="http://schemas.microsoft.com/office/drawing/2014/main" id="{8C5C40AF-36BB-BBFD-E494-42BC268947E8}"/>
              </a:ext>
            </a:extLst>
          </p:cNvPr>
          <p:cNvSpPr>
            <a:spLocks noGrp="1"/>
          </p:cNvSpPr>
          <p:nvPr>
            <p:ph type="title"/>
          </p:nvPr>
        </p:nvSpPr>
        <p:spPr>
          <a:xfrm>
            <a:off x="0" y="1"/>
            <a:ext cx="12192000" cy="683394"/>
          </a:xfrm>
        </p:spPr>
        <p:txBody>
          <a:bodyPr>
            <a:normAutofit fontScale="90000"/>
          </a:bodyPr>
          <a:lstStyle/>
          <a:p>
            <a:r>
              <a:rPr lang="ru-RU" sz="4800" dirty="0"/>
              <a:t>Органоиды тонкой кишки</a:t>
            </a:r>
          </a:p>
        </p:txBody>
      </p:sp>
      <p:sp>
        <p:nvSpPr>
          <p:cNvPr id="10" name="Slide Number Placeholder 1">
            <a:extLst>
              <a:ext uri="{FF2B5EF4-FFF2-40B4-BE49-F238E27FC236}">
                <a16:creationId xmlns:a16="http://schemas.microsoft.com/office/drawing/2014/main" id="{5A452B6E-EF75-E7D1-0AAE-265EBDDD58B5}"/>
              </a:ext>
            </a:extLst>
          </p:cNvPr>
          <p:cNvSpPr>
            <a:spLocks noGrp="1"/>
          </p:cNvSpPr>
          <p:nvPr>
            <p:ph type="sldNum" sz="quarter" idx="12"/>
          </p:nvPr>
        </p:nvSpPr>
        <p:spPr>
          <a:xfrm>
            <a:off x="8610600" y="6356350"/>
            <a:ext cx="2743200" cy="365125"/>
          </a:xfrm>
        </p:spPr>
        <p:txBody>
          <a:bodyPr/>
          <a:lstStyle/>
          <a:p>
            <a:fld id="{4FAB73BC-B049-4115-A692-8D63A059BFB8}" type="slidenum">
              <a:rPr lang="en-US" sz="1800" smtClean="0"/>
              <a:pPr/>
              <a:t>10</a:t>
            </a:fld>
            <a:endParaRPr lang="en-US" sz="1800" dirty="0"/>
          </a:p>
        </p:txBody>
      </p:sp>
      <p:pic>
        <p:nvPicPr>
          <p:cNvPr id="3" name="Рисунок 2">
            <a:extLst>
              <a:ext uri="{FF2B5EF4-FFF2-40B4-BE49-F238E27FC236}">
                <a16:creationId xmlns:a16="http://schemas.microsoft.com/office/drawing/2014/main" id="{BC783DD0-2D28-07B4-2547-2A66A0B72A3E}"/>
              </a:ext>
            </a:extLst>
          </p:cNvPr>
          <p:cNvPicPr>
            <a:picLocks noChangeAspect="1"/>
          </p:cNvPicPr>
          <p:nvPr/>
        </p:nvPicPr>
        <p:blipFill>
          <a:blip r:embed="rId2"/>
          <a:srcRect l="25435" t="26360" r="27540" b="12184"/>
          <a:stretch/>
        </p:blipFill>
        <p:spPr>
          <a:xfrm>
            <a:off x="480092" y="793020"/>
            <a:ext cx="3622033" cy="4335630"/>
          </a:xfrm>
          <a:prstGeom prst="rect">
            <a:avLst/>
          </a:prstGeom>
        </p:spPr>
      </p:pic>
      <p:sp>
        <p:nvSpPr>
          <p:cNvPr id="4" name="Заголовок 1">
            <a:extLst>
              <a:ext uri="{FF2B5EF4-FFF2-40B4-BE49-F238E27FC236}">
                <a16:creationId xmlns:a16="http://schemas.microsoft.com/office/drawing/2014/main" id="{1EFAB8D7-8F0A-0CB2-3411-00965EE75CEA}"/>
              </a:ext>
            </a:extLst>
          </p:cNvPr>
          <p:cNvSpPr txBox="1">
            <a:spLocks/>
          </p:cNvSpPr>
          <p:nvPr/>
        </p:nvSpPr>
        <p:spPr>
          <a:xfrm>
            <a:off x="276916" y="5128650"/>
            <a:ext cx="40283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t>Toshiro Sato</a:t>
            </a:r>
            <a:endParaRPr lang="ru-RU" sz="6000" dirty="0"/>
          </a:p>
        </p:txBody>
      </p:sp>
      <p:pic>
        <p:nvPicPr>
          <p:cNvPr id="6" name="Рисунок 2">
            <a:extLst>
              <a:ext uri="{FF2B5EF4-FFF2-40B4-BE49-F238E27FC236}">
                <a16:creationId xmlns:a16="http://schemas.microsoft.com/office/drawing/2014/main" id="{E83FF24E-F248-F612-5977-AE7AEB099DC3}"/>
              </a:ext>
            </a:extLst>
          </p:cNvPr>
          <p:cNvPicPr>
            <a:picLocks noChangeAspect="1"/>
          </p:cNvPicPr>
          <p:nvPr/>
        </p:nvPicPr>
        <p:blipFill>
          <a:blip r:embed="rId3"/>
          <a:srcRect l="27641" t="7912" r="26703" b="61252"/>
          <a:stretch/>
        </p:blipFill>
        <p:spPr>
          <a:xfrm>
            <a:off x="9025677" y="741492"/>
            <a:ext cx="3108270" cy="1637014"/>
          </a:xfrm>
          <a:prstGeom prst="rect">
            <a:avLst/>
          </a:prstGeom>
        </p:spPr>
      </p:pic>
      <p:sp>
        <p:nvSpPr>
          <p:cNvPr id="2" name="TextBox 1">
            <a:extLst>
              <a:ext uri="{FF2B5EF4-FFF2-40B4-BE49-F238E27FC236}">
                <a16:creationId xmlns:a16="http://schemas.microsoft.com/office/drawing/2014/main" id="{AA52009A-9407-ED71-DB55-5F0038839E44}"/>
              </a:ext>
            </a:extLst>
          </p:cNvPr>
          <p:cNvSpPr txBox="1"/>
          <p:nvPr/>
        </p:nvSpPr>
        <p:spPr>
          <a:xfrm>
            <a:off x="0" y="6582975"/>
            <a:ext cx="12192000" cy="276999"/>
          </a:xfrm>
          <a:prstGeom prst="rect">
            <a:avLst/>
          </a:prstGeom>
          <a:noFill/>
        </p:spPr>
        <p:txBody>
          <a:bodyPr wrap="square">
            <a:spAutoFit/>
          </a:bodyPr>
          <a:lstStyle/>
          <a:p>
            <a:r>
              <a:rPr lang="en-US" sz="1200" dirty="0"/>
              <a:t>Sato T. et al. Single Lgr5 stem cells build crypt-villus structures in vitro without a mesenchymal niche //Nature. – 2009. – Т. 459. – №. 7244. – С. 262-265.</a:t>
            </a:r>
            <a:endParaRPr lang="ru-RU" sz="1200" dirty="0"/>
          </a:p>
        </p:txBody>
      </p:sp>
      <p:pic>
        <p:nvPicPr>
          <p:cNvPr id="9" name="Picture 8">
            <a:extLst>
              <a:ext uri="{FF2B5EF4-FFF2-40B4-BE49-F238E27FC236}">
                <a16:creationId xmlns:a16="http://schemas.microsoft.com/office/drawing/2014/main" id="{F2C8ACB7-1EA9-E85F-549C-45754C46F19D}"/>
              </a:ext>
            </a:extLst>
          </p:cNvPr>
          <p:cNvPicPr>
            <a:picLocks noChangeAspect="1"/>
          </p:cNvPicPr>
          <p:nvPr/>
        </p:nvPicPr>
        <p:blipFill>
          <a:blip r:embed="rId4"/>
          <a:srcRect l="2596" r="1832"/>
          <a:stretch/>
        </p:blipFill>
        <p:spPr>
          <a:xfrm>
            <a:off x="4305300" y="678233"/>
            <a:ext cx="4597774" cy="3001255"/>
          </a:xfrm>
          <a:prstGeom prst="rect">
            <a:avLst/>
          </a:prstGeom>
        </p:spPr>
      </p:pic>
      <p:pic>
        <p:nvPicPr>
          <p:cNvPr id="12" name="Picture 11">
            <a:extLst>
              <a:ext uri="{FF2B5EF4-FFF2-40B4-BE49-F238E27FC236}">
                <a16:creationId xmlns:a16="http://schemas.microsoft.com/office/drawing/2014/main" id="{798C75DC-702A-9D61-B3C9-AA876D7D33BA}"/>
              </a:ext>
            </a:extLst>
          </p:cNvPr>
          <p:cNvPicPr>
            <a:picLocks noChangeAspect="1"/>
          </p:cNvPicPr>
          <p:nvPr/>
        </p:nvPicPr>
        <p:blipFill>
          <a:blip r:embed="rId5"/>
          <a:stretch>
            <a:fillRect/>
          </a:stretch>
        </p:blipFill>
        <p:spPr>
          <a:xfrm>
            <a:off x="4182697" y="3610321"/>
            <a:ext cx="4720377" cy="2859341"/>
          </a:xfrm>
          <a:prstGeom prst="rect">
            <a:avLst/>
          </a:prstGeom>
        </p:spPr>
      </p:pic>
      <p:pic>
        <p:nvPicPr>
          <p:cNvPr id="9218" name="Picture 2" descr="Corning Matrigel Matrix 10 mL; Matrigel Matrix Phenol Red-Free,  LDEV-Free:Cell | Fisher Scientific">
            <a:extLst>
              <a:ext uri="{FF2B5EF4-FFF2-40B4-BE49-F238E27FC236}">
                <a16:creationId xmlns:a16="http://schemas.microsoft.com/office/drawing/2014/main" id="{CCBC128C-37DC-DCA1-885A-29ADB1B116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1884" y="2605131"/>
            <a:ext cx="2626191" cy="3502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885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3AE53-BA98-09C2-03AD-4814397389C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A88769-AA34-EFAA-0B6D-AEA6EA4A6D58}"/>
              </a:ext>
            </a:extLst>
          </p:cNvPr>
          <p:cNvSpPr>
            <a:spLocks noGrp="1"/>
          </p:cNvSpPr>
          <p:nvPr>
            <p:ph type="sldNum" sz="quarter" idx="12"/>
          </p:nvPr>
        </p:nvSpPr>
        <p:spPr/>
        <p:txBody>
          <a:bodyPr/>
          <a:lstStyle/>
          <a:p>
            <a:fld id="{4FAB73BC-B049-4115-A692-8D63A059BFB8}" type="slidenum">
              <a:rPr lang="en-US" sz="1800" smtClean="0"/>
              <a:pPr/>
              <a:t>11</a:t>
            </a:fld>
            <a:endParaRPr lang="en-US" dirty="0"/>
          </a:p>
        </p:txBody>
      </p:sp>
      <p:pic>
        <p:nvPicPr>
          <p:cNvPr id="6" name="Picture 5">
            <a:extLst>
              <a:ext uri="{FF2B5EF4-FFF2-40B4-BE49-F238E27FC236}">
                <a16:creationId xmlns:a16="http://schemas.microsoft.com/office/drawing/2014/main" id="{D81B2ABB-EE3A-A807-9E4B-EF7BCD5C246F}"/>
              </a:ext>
            </a:extLst>
          </p:cNvPr>
          <p:cNvPicPr>
            <a:picLocks noChangeAspect="1"/>
          </p:cNvPicPr>
          <p:nvPr/>
        </p:nvPicPr>
        <p:blipFill rotWithShape="1">
          <a:blip r:embed="rId3"/>
          <a:srcRect l="1205" t="26153" r="65089" b="28863"/>
          <a:stretch/>
        </p:blipFill>
        <p:spPr>
          <a:xfrm>
            <a:off x="7002832" y="2672848"/>
            <a:ext cx="4048627" cy="4048627"/>
          </a:xfrm>
          <a:prstGeom prst="ellipse">
            <a:avLst/>
          </a:prstGeom>
        </p:spPr>
      </p:pic>
      <p:grpSp>
        <p:nvGrpSpPr>
          <p:cNvPr id="20" name="Group 19">
            <a:extLst>
              <a:ext uri="{FF2B5EF4-FFF2-40B4-BE49-F238E27FC236}">
                <a16:creationId xmlns:a16="http://schemas.microsoft.com/office/drawing/2014/main" id="{38FF3209-1316-3593-3EC8-018B80B998D0}"/>
              </a:ext>
            </a:extLst>
          </p:cNvPr>
          <p:cNvGrpSpPr/>
          <p:nvPr/>
        </p:nvGrpSpPr>
        <p:grpSpPr>
          <a:xfrm>
            <a:off x="1226037" y="1137944"/>
            <a:ext cx="3867416" cy="731439"/>
            <a:chOff x="1226037" y="1592525"/>
            <a:chExt cx="3867416" cy="731439"/>
          </a:xfrm>
        </p:grpSpPr>
        <p:pic>
          <p:nvPicPr>
            <p:cNvPr id="15" name="Picture 14">
              <a:extLst>
                <a:ext uri="{FF2B5EF4-FFF2-40B4-BE49-F238E27FC236}">
                  <a16:creationId xmlns:a16="http://schemas.microsoft.com/office/drawing/2014/main" id="{68E65945-9CA8-BB1B-9260-8601C1804924}"/>
                </a:ext>
              </a:extLst>
            </p:cNvPr>
            <p:cNvPicPr>
              <a:picLocks noChangeAspect="1"/>
            </p:cNvPicPr>
            <p:nvPr/>
          </p:nvPicPr>
          <p:blipFill>
            <a:blip r:embed="rId4"/>
            <a:srcRect l="15801" t="10821" r="58799" b="83415"/>
            <a:stretch/>
          </p:blipFill>
          <p:spPr>
            <a:xfrm>
              <a:off x="1226037" y="1592525"/>
              <a:ext cx="3867416" cy="731438"/>
            </a:xfrm>
            <a:prstGeom prst="rect">
              <a:avLst/>
            </a:prstGeom>
          </p:spPr>
        </p:pic>
        <p:cxnSp>
          <p:nvCxnSpPr>
            <p:cNvPr id="17" name="Straight Connector 16">
              <a:extLst>
                <a:ext uri="{FF2B5EF4-FFF2-40B4-BE49-F238E27FC236}">
                  <a16:creationId xmlns:a16="http://schemas.microsoft.com/office/drawing/2014/main" id="{A109BE82-BE28-2707-1B1A-2ABF2A16ABDA}"/>
                </a:ext>
              </a:extLst>
            </p:cNvPr>
            <p:cNvCxnSpPr>
              <a:cxnSpLocks/>
            </p:cNvCxnSpPr>
            <p:nvPr/>
          </p:nvCxnSpPr>
          <p:spPr>
            <a:xfrm>
              <a:off x="1226037" y="2323964"/>
              <a:ext cx="3867416" cy="0"/>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16" name="Picture 15">
            <a:extLst>
              <a:ext uri="{FF2B5EF4-FFF2-40B4-BE49-F238E27FC236}">
                <a16:creationId xmlns:a16="http://schemas.microsoft.com/office/drawing/2014/main" id="{C99FA449-8A45-3C5C-2B6E-412682F4EE85}"/>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Lst>
          </a:blip>
          <a:srcRect l="15559" t="25734" r="32352" b="2552"/>
          <a:stretch/>
        </p:blipFill>
        <p:spPr>
          <a:xfrm>
            <a:off x="1196714" y="2671475"/>
            <a:ext cx="3926062" cy="4050000"/>
          </a:xfrm>
          <a:prstGeom prst="ellipse">
            <a:avLst/>
          </a:prstGeom>
        </p:spPr>
      </p:pic>
      <p:grpSp>
        <p:nvGrpSpPr>
          <p:cNvPr id="23" name="Group 22">
            <a:extLst>
              <a:ext uri="{FF2B5EF4-FFF2-40B4-BE49-F238E27FC236}">
                <a16:creationId xmlns:a16="http://schemas.microsoft.com/office/drawing/2014/main" id="{D27C8288-031F-9F02-15DB-02FEEBC29CD5}"/>
              </a:ext>
            </a:extLst>
          </p:cNvPr>
          <p:cNvGrpSpPr/>
          <p:nvPr/>
        </p:nvGrpSpPr>
        <p:grpSpPr>
          <a:xfrm>
            <a:off x="7520553" y="136526"/>
            <a:ext cx="3013184" cy="2328951"/>
            <a:chOff x="7857301" y="-4987"/>
            <a:chExt cx="3013184" cy="2328951"/>
          </a:xfrm>
        </p:grpSpPr>
        <p:cxnSp>
          <p:nvCxnSpPr>
            <p:cNvPr id="5" name="Straight Connector 4">
              <a:extLst>
                <a:ext uri="{FF2B5EF4-FFF2-40B4-BE49-F238E27FC236}">
                  <a16:creationId xmlns:a16="http://schemas.microsoft.com/office/drawing/2014/main" id="{AC4D9DCC-0E75-1146-1CAE-0C3ACCC5BFD3}"/>
                </a:ext>
              </a:extLst>
            </p:cNvPr>
            <p:cNvCxnSpPr>
              <a:cxnSpLocks/>
            </p:cNvCxnSpPr>
            <p:nvPr/>
          </p:nvCxnSpPr>
          <p:spPr>
            <a:xfrm flipV="1">
              <a:off x="7857304" y="2323963"/>
              <a:ext cx="3013181" cy="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33289191-9713-CB13-5792-C6E44D2E9731}"/>
                </a:ext>
              </a:extLst>
            </p:cNvPr>
            <p:cNvGrpSpPr/>
            <p:nvPr/>
          </p:nvGrpSpPr>
          <p:grpSpPr>
            <a:xfrm>
              <a:off x="7857301" y="-4987"/>
              <a:ext cx="3013184" cy="2289453"/>
              <a:chOff x="7857301" y="34511"/>
              <a:chExt cx="3013184" cy="2289453"/>
            </a:xfrm>
          </p:grpSpPr>
          <p:pic>
            <p:nvPicPr>
              <p:cNvPr id="11" name="Picture 10">
                <a:extLst>
                  <a:ext uri="{FF2B5EF4-FFF2-40B4-BE49-F238E27FC236}">
                    <a16:creationId xmlns:a16="http://schemas.microsoft.com/office/drawing/2014/main" id="{37389BF3-6F66-F6A7-2017-15DE89B4F4BC}"/>
                  </a:ext>
                </a:extLst>
              </p:cNvPr>
              <p:cNvPicPr>
                <a:picLocks noChangeAspect="1"/>
              </p:cNvPicPr>
              <p:nvPr/>
            </p:nvPicPr>
            <p:blipFill rotWithShape="1">
              <a:blip r:embed="rId7"/>
              <a:srcRect l="10562" t="57256" r="84196" b="35668"/>
              <a:stretch/>
            </p:blipFill>
            <p:spPr>
              <a:xfrm>
                <a:off x="9363894" y="479336"/>
                <a:ext cx="1506591" cy="1844627"/>
              </a:xfrm>
              <a:prstGeom prst="rect">
                <a:avLst/>
              </a:prstGeom>
            </p:spPr>
          </p:pic>
          <p:pic>
            <p:nvPicPr>
              <p:cNvPr id="10" name="Picture 9">
                <a:extLst>
                  <a:ext uri="{FF2B5EF4-FFF2-40B4-BE49-F238E27FC236}">
                    <a16:creationId xmlns:a16="http://schemas.microsoft.com/office/drawing/2014/main" id="{1D944ED9-603A-17D8-940D-E268F8AA496F}"/>
                  </a:ext>
                </a:extLst>
              </p:cNvPr>
              <p:cNvPicPr>
                <a:picLocks noChangeAspect="1"/>
              </p:cNvPicPr>
              <p:nvPr/>
            </p:nvPicPr>
            <p:blipFill rotWithShape="1">
              <a:blip r:embed="rId7"/>
              <a:srcRect l="10562" t="56200" r="84196" b="36723"/>
              <a:stretch/>
            </p:blipFill>
            <p:spPr>
              <a:xfrm>
                <a:off x="7857303" y="479335"/>
                <a:ext cx="1506591" cy="1844629"/>
              </a:xfrm>
              <a:prstGeom prst="rect">
                <a:avLst/>
              </a:prstGeom>
            </p:spPr>
          </p:pic>
          <p:pic>
            <p:nvPicPr>
              <p:cNvPr id="21" name="Picture 20">
                <a:extLst>
                  <a:ext uri="{FF2B5EF4-FFF2-40B4-BE49-F238E27FC236}">
                    <a16:creationId xmlns:a16="http://schemas.microsoft.com/office/drawing/2014/main" id="{BD578E17-5295-6D0D-31CF-55432335AB93}"/>
                  </a:ext>
                </a:extLst>
              </p:cNvPr>
              <p:cNvPicPr>
                <a:picLocks noChangeAspect="1"/>
              </p:cNvPicPr>
              <p:nvPr/>
            </p:nvPicPr>
            <p:blipFill rotWithShape="1">
              <a:blip r:embed="rId7"/>
              <a:srcRect l="3896" t="58730" r="91184" b="37684"/>
              <a:stretch/>
            </p:blipFill>
            <p:spPr>
              <a:xfrm>
                <a:off x="7857301" y="34511"/>
                <a:ext cx="3013181" cy="444824"/>
              </a:xfrm>
              <a:prstGeom prst="rect">
                <a:avLst/>
              </a:prstGeom>
            </p:spPr>
          </p:pic>
        </p:grpSp>
      </p:grpSp>
      <p:sp>
        <p:nvSpPr>
          <p:cNvPr id="8" name="Заголовок 1">
            <a:extLst>
              <a:ext uri="{FF2B5EF4-FFF2-40B4-BE49-F238E27FC236}">
                <a16:creationId xmlns:a16="http://schemas.microsoft.com/office/drawing/2014/main" id="{B31D4574-E6E6-370B-B651-710E13016DF4}"/>
              </a:ext>
            </a:extLst>
          </p:cNvPr>
          <p:cNvSpPr txBox="1">
            <a:spLocks/>
          </p:cNvSpPr>
          <p:nvPr/>
        </p:nvSpPr>
        <p:spPr>
          <a:xfrm>
            <a:off x="0" y="1"/>
            <a:ext cx="12192000" cy="68339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t>2D </a:t>
            </a:r>
            <a:r>
              <a:rPr lang="ru-RU" sz="4800" dirty="0"/>
              <a:t>против 3</a:t>
            </a:r>
            <a:r>
              <a:rPr lang="en-US" sz="4800" dirty="0"/>
              <a:t>D</a:t>
            </a:r>
            <a:endParaRPr lang="ru-RU" sz="4800" dirty="0"/>
          </a:p>
        </p:txBody>
      </p:sp>
    </p:spTree>
    <p:extLst>
      <p:ext uri="{BB962C8B-B14F-4D97-AF65-F5344CB8AC3E}">
        <p14:creationId xmlns:p14="http://schemas.microsoft.com/office/powerpoint/2010/main" val="2784037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C215D-92B6-1818-009E-1B28F150E706}"/>
            </a:ext>
          </a:extLst>
        </p:cNvPr>
        <p:cNvGrpSpPr/>
        <p:nvPr/>
      </p:nvGrpSpPr>
      <p:grpSpPr>
        <a:xfrm>
          <a:off x="0" y="0"/>
          <a:ext cx="0" cy="0"/>
          <a:chOff x="0" y="0"/>
          <a:chExt cx="0" cy="0"/>
        </a:xfrm>
      </p:grpSpPr>
      <p:sp>
        <p:nvSpPr>
          <p:cNvPr id="5" name="Заголовок 1">
            <a:extLst>
              <a:ext uri="{FF2B5EF4-FFF2-40B4-BE49-F238E27FC236}">
                <a16:creationId xmlns:a16="http://schemas.microsoft.com/office/drawing/2014/main" id="{A2A806E9-B8A5-0C31-BB74-63443720A37F}"/>
              </a:ext>
            </a:extLst>
          </p:cNvPr>
          <p:cNvSpPr>
            <a:spLocks noGrp="1"/>
          </p:cNvSpPr>
          <p:nvPr>
            <p:ph type="title"/>
          </p:nvPr>
        </p:nvSpPr>
        <p:spPr>
          <a:xfrm>
            <a:off x="0" y="1"/>
            <a:ext cx="12192000" cy="683394"/>
          </a:xfrm>
        </p:spPr>
        <p:txBody>
          <a:bodyPr>
            <a:normAutofit fontScale="90000"/>
          </a:bodyPr>
          <a:lstStyle/>
          <a:p>
            <a:r>
              <a:rPr lang="ru-RU" sz="4800" dirty="0"/>
              <a:t>Органоиды тонкой кишки</a:t>
            </a:r>
          </a:p>
        </p:txBody>
      </p:sp>
      <p:sp>
        <p:nvSpPr>
          <p:cNvPr id="10" name="Slide Number Placeholder 1">
            <a:extLst>
              <a:ext uri="{FF2B5EF4-FFF2-40B4-BE49-F238E27FC236}">
                <a16:creationId xmlns:a16="http://schemas.microsoft.com/office/drawing/2014/main" id="{1BDA51D7-0BF0-62B6-CD85-D4B977D51219}"/>
              </a:ext>
            </a:extLst>
          </p:cNvPr>
          <p:cNvSpPr>
            <a:spLocks noGrp="1"/>
          </p:cNvSpPr>
          <p:nvPr>
            <p:ph type="sldNum" sz="quarter" idx="12"/>
          </p:nvPr>
        </p:nvSpPr>
        <p:spPr>
          <a:xfrm>
            <a:off x="8610600" y="6356350"/>
            <a:ext cx="2743200" cy="365125"/>
          </a:xfrm>
        </p:spPr>
        <p:txBody>
          <a:bodyPr/>
          <a:lstStyle/>
          <a:p>
            <a:fld id="{4FAB73BC-B049-4115-A692-8D63A059BFB8}" type="slidenum">
              <a:rPr lang="en-US" sz="1800" smtClean="0"/>
              <a:pPr/>
              <a:t>12</a:t>
            </a:fld>
            <a:endParaRPr lang="en-US" sz="1800" dirty="0"/>
          </a:p>
        </p:txBody>
      </p:sp>
      <p:sp>
        <p:nvSpPr>
          <p:cNvPr id="2" name="TextBox 1">
            <a:extLst>
              <a:ext uri="{FF2B5EF4-FFF2-40B4-BE49-F238E27FC236}">
                <a16:creationId xmlns:a16="http://schemas.microsoft.com/office/drawing/2014/main" id="{6AB4362F-D57B-75BE-84DE-17575E1D982A}"/>
              </a:ext>
            </a:extLst>
          </p:cNvPr>
          <p:cNvSpPr txBox="1"/>
          <p:nvPr/>
        </p:nvSpPr>
        <p:spPr>
          <a:xfrm>
            <a:off x="0" y="6582975"/>
            <a:ext cx="12192000" cy="276999"/>
          </a:xfrm>
          <a:prstGeom prst="rect">
            <a:avLst/>
          </a:prstGeom>
          <a:noFill/>
        </p:spPr>
        <p:txBody>
          <a:bodyPr wrap="square">
            <a:spAutoFit/>
          </a:bodyPr>
          <a:lstStyle/>
          <a:p>
            <a:r>
              <a:rPr lang="en-US" sz="1200" dirty="0"/>
              <a:t>Sato T. et al. Single Lgr5 stem cells build crypt-villus structures in vitro without a mesenchymal niche //Nature. – 2009. – Т. 459. – №. 7244. – С. 262-265.</a:t>
            </a:r>
            <a:endParaRPr lang="ru-RU" sz="1200" dirty="0"/>
          </a:p>
        </p:txBody>
      </p:sp>
      <p:pic>
        <p:nvPicPr>
          <p:cNvPr id="8" name="Picture 7">
            <a:extLst>
              <a:ext uri="{FF2B5EF4-FFF2-40B4-BE49-F238E27FC236}">
                <a16:creationId xmlns:a16="http://schemas.microsoft.com/office/drawing/2014/main" id="{9D3B25B5-F88D-1982-1BBF-A5F523364311}"/>
              </a:ext>
            </a:extLst>
          </p:cNvPr>
          <p:cNvPicPr>
            <a:picLocks noChangeAspect="1"/>
          </p:cNvPicPr>
          <p:nvPr/>
        </p:nvPicPr>
        <p:blipFill>
          <a:blip r:embed="rId2"/>
          <a:stretch>
            <a:fillRect/>
          </a:stretch>
        </p:blipFill>
        <p:spPr>
          <a:xfrm>
            <a:off x="166511" y="1234719"/>
            <a:ext cx="7772400" cy="4388562"/>
          </a:xfrm>
          <a:prstGeom prst="rect">
            <a:avLst/>
          </a:prstGeom>
        </p:spPr>
      </p:pic>
      <p:pic>
        <p:nvPicPr>
          <p:cNvPr id="13" name="Picture 12">
            <a:extLst>
              <a:ext uri="{FF2B5EF4-FFF2-40B4-BE49-F238E27FC236}">
                <a16:creationId xmlns:a16="http://schemas.microsoft.com/office/drawing/2014/main" id="{ED1B40C8-DA13-884F-634F-4704D8445C95}"/>
              </a:ext>
            </a:extLst>
          </p:cNvPr>
          <p:cNvPicPr>
            <a:picLocks noChangeAspect="1"/>
          </p:cNvPicPr>
          <p:nvPr/>
        </p:nvPicPr>
        <p:blipFill>
          <a:blip r:embed="rId3"/>
          <a:stretch>
            <a:fillRect/>
          </a:stretch>
        </p:blipFill>
        <p:spPr>
          <a:xfrm>
            <a:off x="7938911" y="1369376"/>
            <a:ext cx="4201632" cy="4119247"/>
          </a:xfrm>
          <a:prstGeom prst="rect">
            <a:avLst/>
          </a:prstGeom>
        </p:spPr>
      </p:pic>
    </p:spTree>
    <p:extLst>
      <p:ext uri="{BB962C8B-B14F-4D97-AF65-F5344CB8AC3E}">
        <p14:creationId xmlns:p14="http://schemas.microsoft.com/office/powerpoint/2010/main" val="1499771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16555-1011-BDB2-5249-884B0D9B3FA5}"/>
            </a:ext>
          </a:extLst>
        </p:cNvPr>
        <p:cNvGrpSpPr/>
        <p:nvPr/>
      </p:nvGrpSpPr>
      <p:grpSpPr>
        <a:xfrm>
          <a:off x="0" y="0"/>
          <a:ext cx="0" cy="0"/>
          <a:chOff x="0" y="0"/>
          <a:chExt cx="0" cy="0"/>
        </a:xfrm>
      </p:grpSpPr>
      <p:sp>
        <p:nvSpPr>
          <p:cNvPr id="5" name="Заголовок 1">
            <a:extLst>
              <a:ext uri="{FF2B5EF4-FFF2-40B4-BE49-F238E27FC236}">
                <a16:creationId xmlns:a16="http://schemas.microsoft.com/office/drawing/2014/main" id="{6BF86ECB-326C-6C99-34F7-D06FE7C6A7B7}"/>
              </a:ext>
            </a:extLst>
          </p:cNvPr>
          <p:cNvSpPr>
            <a:spLocks noGrp="1"/>
          </p:cNvSpPr>
          <p:nvPr>
            <p:ph type="title"/>
          </p:nvPr>
        </p:nvSpPr>
        <p:spPr>
          <a:xfrm>
            <a:off x="0" y="1"/>
            <a:ext cx="12192000" cy="683394"/>
          </a:xfrm>
        </p:spPr>
        <p:txBody>
          <a:bodyPr>
            <a:normAutofit fontScale="90000"/>
          </a:bodyPr>
          <a:lstStyle/>
          <a:p>
            <a:r>
              <a:rPr lang="ru-RU" sz="4800" dirty="0"/>
              <a:t>Слияние органоидов тонкой кишки</a:t>
            </a:r>
          </a:p>
        </p:txBody>
      </p:sp>
      <p:sp>
        <p:nvSpPr>
          <p:cNvPr id="10" name="Slide Number Placeholder 1">
            <a:extLst>
              <a:ext uri="{FF2B5EF4-FFF2-40B4-BE49-F238E27FC236}">
                <a16:creationId xmlns:a16="http://schemas.microsoft.com/office/drawing/2014/main" id="{5242D6D7-E144-3097-90FC-1D9488A87B7B}"/>
              </a:ext>
            </a:extLst>
          </p:cNvPr>
          <p:cNvSpPr>
            <a:spLocks noGrp="1"/>
          </p:cNvSpPr>
          <p:nvPr>
            <p:ph type="sldNum" sz="quarter" idx="12"/>
          </p:nvPr>
        </p:nvSpPr>
        <p:spPr>
          <a:xfrm>
            <a:off x="8610600" y="6356350"/>
            <a:ext cx="2743200" cy="365125"/>
          </a:xfrm>
        </p:spPr>
        <p:txBody>
          <a:bodyPr/>
          <a:lstStyle/>
          <a:p>
            <a:fld id="{4FAB73BC-B049-4115-A692-8D63A059BFB8}" type="slidenum">
              <a:rPr lang="en-US" sz="1800" smtClean="0"/>
              <a:pPr/>
              <a:t>13</a:t>
            </a:fld>
            <a:endParaRPr lang="en-US" sz="1800" dirty="0"/>
          </a:p>
        </p:txBody>
      </p:sp>
      <p:sp>
        <p:nvSpPr>
          <p:cNvPr id="2" name="TextBox 1">
            <a:extLst>
              <a:ext uri="{FF2B5EF4-FFF2-40B4-BE49-F238E27FC236}">
                <a16:creationId xmlns:a16="http://schemas.microsoft.com/office/drawing/2014/main" id="{5AE81258-A686-E598-962F-3F6594E57DB0}"/>
              </a:ext>
            </a:extLst>
          </p:cNvPr>
          <p:cNvSpPr txBox="1"/>
          <p:nvPr/>
        </p:nvSpPr>
        <p:spPr>
          <a:xfrm>
            <a:off x="0" y="6582975"/>
            <a:ext cx="12192000" cy="276999"/>
          </a:xfrm>
          <a:prstGeom prst="rect">
            <a:avLst/>
          </a:prstGeom>
          <a:noFill/>
        </p:spPr>
        <p:txBody>
          <a:bodyPr wrap="square">
            <a:spAutoFit/>
          </a:bodyPr>
          <a:lstStyle/>
          <a:p>
            <a:r>
              <a:rPr lang="en-US" sz="1200" dirty="0"/>
              <a:t>Sachs N. et al. Intestinal epithelial organoids fuse to form self-organizing tubes in floating collagen gels //Development. – 2017. – </a:t>
            </a:r>
            <a:r>
              <a:rPr lang="en-US" sz="1200" dirty="0" err="1"/>
              <a:t>Т</a:t>
            </a:r>
            <a:r>
              <a:rPr lang="en-US" sz="1200" dirty="0"/>
              <a:t>. 144. – №. 6. – </a:t>
            </a:r>
            <a:r>
              <a:rPr lang="en-US" sz="1200" dirty="0" err="1"/>
              <a:t>С</a:t>
            </a:r>
            <a:r>
              <a:rPr lang="en-US" sz="1200" dirty="0"/>
              <a:t>. 1107-1112.</a:t>
            </a:r>
            <a:endParaRPr lang="ru-RU" sz="1200" dirty="0"/>
          </a:p>
        </p:txBody>
      </p:sp>
      <p:pic>
        <p:nvPicPr>
          <p:cNvPr id="11266" name="Picture 2" descr="Tubes contain stem and differentiated cells around a continuous lumen. (A) Composite immunohistochemistry image of a single tube with multiple proliferating buds (Ki67 staining) and a continuous lumen several times the diameter of that of a conventional organoid grown in Matrigel (*). Shed apoptotic cells are present in the lumina of both tube and organoid, owing to intestinal cell turnover. Cultures are shown 4 days after plating. (B) Immunohistochemistry and 3D reconstructed confocal microscopy show details of tube domains. Tubes contain long stretches of simple epithelium (villus domains) with enterocytes (HE), goblet cells (HE, PAS) and enteroendocrine cells (chromogranin A). Buds are crypt-like domains that contain proliferative cells (Ki67) and alternating slender and large cells (β-catenin). Slender cells occasionally display high Wnt activity (nuclear β-catenin, ^), whereas large cells are Paneth  ">
            <a:extLst>
              <a:ext uri="{FF2B5EF4-FFF2-40B4-BE49-F238E27FC236}">
                <a16:creationId xmlns:a16="http://schemas.microsoft.com/office/drawing/2014/main" id="{FC2B5829-CA5A-23AC-C080-8628F3BC09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4239"/>
          <a:stretch/>
        </p:blipFill>
        <p:spPr bwMode="auto">
          <a:xfrm>
            <a:off x="1442861" y="686348"/>
            <a:ext cx="9306277" cy="5896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175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49374-D6BF-14F1-4AAF-AC0953166F22}"/>
            </a:ext>
          </a:extLst>
        </p:cNvPr>
        <p:cNvGrpSpPr/>
        <p:nvPr/>
      </p:nvGrpSpPr>
      <p:grpSpPr>
        <a:xfrm>
          <a:off x="0" y="0"/>
          <a:ext cx="0" cy="0"/>
          <a:chOff x="0" y="0"/>
          <a:chExt cx="0" cy="0"/>
        </a:xfrm>
      </p:grpSpPr>
      <p:sp>
        <p:nvSpPr>
          <p:cNvPr id="5" name="Заголовок 1">
            <a:extLst>
              <a:ext uri="{FF2B5EF4-FFF2-40B4-BE49-F238E27FC236}">
                <a16:creationId xmlns:a16="http://schemas.microsoft.com/office/drawing/2014/main" id="{FE508EA1-0200-7FFF-3AD4-07110071E767}"/>
              </a:ext>
            </a:extLst>
          </p:cNvPr>
          <p:cNvSpPr>
            <a:spLocks noGrp="1"/>
          </p:cNvSpPr>
          <p:nvPr>
            <p:ph type="title"/>
          </p:nvPr>
        </p:nvSpPr>
        <p:spPr>
          <a:xfrm>
            <a:off x="0" y="1"/>
            <a:ext cx="12192000" cy="683394"/>
          </a:xfrm>
        </p:spPr>
        <p:txBody>
          <a:bodyPr>
            <a:normAutofit fontScale="90000"/>
          </a:bodyPr>
          <a:lstStyle/>
          <a:p>
            <a:r>
              <a:rPr lang="ru-RU" sz="4800" dirty="0"/>
              <a:t>Трансплантация органоидов тонкой кишки</a:t>
            </a:r>
          </a:p>
        </p:txBody>
      </p:sp>
      <p:sp>
        <p:nvSpPr>
          <p:cNvPr id="10" name="Slide Number Placeholder 1">
            <a:extLst>
              <a:ext uri="{FF2B5EF4-FFF2-40B4-BE49-F238E27FC236}">
                <a16:creationId xmlns:a16="http://schemas.microsoft.com/office/drawing/2014/main" id="{0CDBABF7-0C4D-A7A8-1918-B009F6128550}"/>
              </a:ext>
            </a:extLst>
          </p:cNvPr>
          <p:cNvSpPr>
            <a:spLocks noGrp="1"/>
          </p:cNvSpPr>
          <p:nvPr>
            <p:ph type="sldNum" sz="quarter" idx="12"/>
          </p:nvPr>
        </p:nvSpPr>
        <p:spPr>
          <a:xfrm>
            <a:off x="8610600" y="6356350"/>
            <a:ext cx="2743200" cy="365125"/>
          </a:xfrm>
        </p:spPr>
        <p:txBody>
          <a:bodyPr/>
          <a:lstStyle/>
          <a:p>
            <a:fld id="{4FAB73BC-B049-4115-A692-8D63A059BFB8}" type="slidenum">
              <a:rPr lang="en-US" sz="1800" smtClean="0"/>
              <a:pPr/>
              <a:t>14</a:t>
            </a:fld>
            <a:endParaRPr lang="en-US" sz="1800" dirty="0"/>
          </a:p>
        </p:txBody>
      </p:sp>
      <p:sp>
        <p:nvSpPr>
          <p:cNvPr id="2" name="TextBox 1">
            <a:extLst>
              <a:ext uri="{FF2B5EF4-FFF2-40B4-BE49-F238E27FC236}">
                <a16:creationId xmlns:a16="http://schemas.microsoft.com/office/drawing/2014/main" id="{883EE3F4-A313-4D6B-3B97-330BEEB4275A}"/>
              </a:ext>
            </a:extLst>
          </p:cNvPr>
          <p:cNvSpPr txBox="1"/>
          <p:nvPr/>
        </p:nvSpPr>
        <p:spPr>
          <a:xfrm>
            <a:off x="0" y="6582975"/>
            <a:ext cx="12192000" cy="276999"/>
          </a:xfrm>
          <a:prstGeom prst="rect">
            <a:avLst/>
          </a:prstGeom>
          <a:noFill/>
        </p:spPr>
        <p:txBody>
          <a:bodyPr wrap="square">
            <a:spAutoFit/>
          </a:bodyPr>
          <a:lstStyle/>
          <a:p>
            <a:r>
              <a:rPr lang="en-US" sz="1200" dirty="0"/>
              <a:t>Yui S. et al. Functional engraftment of colon epithelium expanded in vitro from a single adult Lgr5+ stem cell //Nature medicine. – 2012. – </a:t>
            </a:r>
            <a:r>
              <a:rPr lang="en-US" sz="1200" dirty="0" err="1"/>
              <a:t>Т</a:t>
            </a:r>
            <a:r>
              <a:rPr lang="en-US" sz="1200" dirty="0"/>
              <a:t>. 18. – №. 4. – </a:t>
            </a:r>
            <a:r>
              <a:rPr lang="en-US" sz="1200" dirty="0" err="1"/>
              <a:t>С</a:t>
            </a:r>
            <a:r>
              <a:rPr lang="en-US" sz="1200" dirty="0"/>
              <a:t>. 618-623</a:t>
            </a:r>
            <a:endParaRPr lang="ru-RU" sz="1200" dirty="0"/>
          </a:p>
        </p:txBody>
      </p:sp>
      <p:pic>
        <p:nvPicPr>
          <p:cNvPr id="13314" name="Picture 2" descr="Figure 5">
            <a:extLst>
              <a:ext uri="{FF2B5EF4-FFF2-40B4-BE49-F238E27FC236}">
                <a16:creationId xmlns:a16="http://schemas.microsoft.com/office/drawing/2014/main" id="{C0127056-6725-39A3-D7BD-6B77B77CB9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 y="781050"/>
            <a:ext cx="12014200" cy="529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180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EC56A-8A8D-E8EA-4544-86F83F2A697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574BE5-036F-C607-2028-AFB499DAA4E1}"/>
              </a:ext>
            </a:extLst>
          </p:cNvPr>
          <p:cNvSpPr>
            <a:spLocks noGrp="1"/>
          </p:cNvSpPr>
          <p:nvPr>
            <p:ph type="sldNum" sz="quarter" idx="12"/>
          </p:nvPr>
        </p:nvSpPr>
        <p:spPr>
          <a:xfrm>
            <a:off x="8610600" y="6356350"/>
            <a:ext cx="2743200" cy="365125"/>
          </a:xfrm>
        </p:spPr>
        <p:txBody>
          <a:bodyPr/>
          <a:lstStyle/>
          <a:p>
            <a:fld id="{4FAB73BC-B049-4115-A692-8D63A059BFB8}" type="slidenum">
              <a:rPr lang="en-US" sz="1800" smtClean="0"/>
              <a:pPr/>
              <a:t>15</a:t>
            </a:fld>
            <a:endParaRPr lang="en-US" sz="1800" dirty="0"/>
          </a:p>
        </p:txBody>
      </p:sp>
      <p:sp>
        <p:nvSpPr>
          <p:cNvPr id="3" name="Заголовок 1">
            <a:extLst>
              <a:ext uri="{FF2B5EF4-FFF2-40B4-BE49-F238E27FC236}">
                <a16:creationId xmlns:a16="http://schemas.microsoft.com/office/drawing/2014/main" id="{BB405C80-CD3A-4A5C-7B8C-6DB9329D5B20}"/>
              </a:ext>
            </a:extLst>
          </p:cNvPr>
          <p:cNvSpPr>
            <a:spLocks noGrp="1"/>
          </p:cNvSpPr>
          <p:nvPr>
            <p:ph type="title"/>
          </p:nvPr>
        </p:nvSpPr>
        <p:spPr>
          <a:xfrm>
            <a:off x="0" y="1"/>
            <a:ext cx="12192000" cy="683394"/>
          </a:xfrm>
        </p:spPr>
        <p:txBody>
          <a:bodyPr>
            <a:normAutofit fontScale="90000"/>
          </a:bodyPr>
          <a:lstStyle/>
          <a:p>
            <a:r>
              <a:rPr lang="ru-RU" sz="4800" dirty="0"/>
              <a:t>Применение органоидов при муковисцидозе</a:t>
            </a:r>
          </a:p>
        </p:txBody>
      </p:sp>
      <p:pic>
        <p:nvPicPr>
          <p:cNvPr id="6" name="Рисунок 5">
            <a:extLst>
              <a:ext uri="{FF2B5EF4-FFF2-40B4-BE49-F238E27FC236}">
                <a16:creationId xmlns:a16="http://schemas.microsoft.com/office/drawing/2014/main" id="{A7366D12-765D-9BA6-E83B-46CC60BEF685}"/>
              </a:ext>
            </a:extLst>
          </p:cNvPr>
          <p:cNvPicPr>
            <a:picLocks noChangeAspect="1"/>
          </p:cNvPicPr>
          <p:nvPr/>
        </p:nvPicPr>
        <p:blipFill>
          <a:blip r:embed="rId2"/>
          <a:stretch>
            <a:fillRect/>
          </a:stretch>
        </p:blipFill>
        <p:spPr>
          <a:xfrm>
            <a:off x="80662" y="807362"/>
            <a:ext cx="6963604" cy="5243272"/>
          </a:xfrm>
          <a:prstGeom prst="rect">
            <a:avLst/>
          </a:prstGeom>
        </p:spPr>
      </p:pic>
      <p:pic>
        <p:nvPicPr>
          <p:cNvPr id="7" name="Рисунок 3">
            <a:extLst>
              <a:ext uri="{FF2B5EF4-FFF2-40B4-BE49-F238E27FC236}">
                <a16:creationId xmlns:a16="http://schemas.microsoft.com/office/drawing/2014/main" id="{FD768922-BF29-F295-F5C5-1CCA30FF3F35}"/>
              </a:ext>
            </a:extLst>
          </p:cNvPr>
          <p:cNvPicPr>
            <a:picLocks noChangeAspect="1"/>
          </p:cNvPicPr>
          <p:nvPr/>
        </p:nvPicPr>
        <p:blipFill>
          <a:blip r:embed="rId3"/>
          <a:srcRect l="2576" r="3102"/>
          <a:stretch/>
        </p:blipFill>
        <p:spPr>
          <a:xfrm>
            <a:off x="6963604" y="1438979"/>
            <a:ext cx="5147734" cy="3980039"/>
          </a:xfrm>
          <a:prstGeom prst="rect">
            <a:avLst/>
          </a:prstGeom>
        </p:spPr>
      </p:pic>
    </p:spTree>
    <p:extLst>
      <p:ext uri="{BB962C8B-B14F-4D97-AF65-F5344CB8AC3E}">
        <p14:creationId xmlns:p14="http://schemas.microsoft.com/office/powerpoint/2010/main" val="1123538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9574F-4556-0900-15C2-9699BBE15FD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3E84CD-2CD9-6F6E-6EA7-70C25347DEB2}"/>
              </a:ext>
            </a:extLst>
          </p:cNvPr>
          <p:cNvSpPr>
            <a:spLocks noGrp="1"/>
          </p:cNvSpPr>
          <p:nvPr>
            <p:ph type="sldNum" sz="quarter" idx="12"/>
          </p:nvPr>
        </p:nvSpPr>
        <p:spPr>
          <a:xfrm>
            <a:off x="8610600" y="6356350"/>
            <a:ext cx="2743200" cy="365125"/>
          </a:xfrm>
        </p:spPr>
        <p:txBody>
          <a:bodyPr/>
          <a:lstStyle/>
          <a:p>
            <a:fld id="{4FAB73BC-B049-4115-A692-8D63A059BFB8}" type="slidenum">
              <a:rPr lang="en-US" sz="1800" smtClean="0"/>
              <a:pPr/>
              <a:t>16</a:t>
            </a:fld>
            <a:endParaRPr lang="en-US" sz="1800" dirty="0"/>
          </a:p>
        </p:txBody>
      </p:sp>
      <p:sp>
        <p:nvSpPr>
          <p:cNvPr id="3" name="Заголовок 1">
            <a:extLst>
              <a:ext uri="{FF2B5EF4-FFF2-40B4-BE49-F238E27FC236}">
                <a16:creationId xmlns:a16="http://schemas.microsoft.com/office/drawing/2014/main" id="{E6C8C368-EB15-D9F9-7A6A-516B28CE73C7}"/>
              </a:ext>
            </a:extLst>
          </p:cNvPr>
          <p:cNvSpPr>
            <a:spLocks noGrp="1"/>
          </p:cNvSpPr>
          <p:nvPr>
            <p:ph type="title"/>
          </p:nvPr>
        </p:nvSpPr>
        <p:spPr>
          <a:xfrm>
            <a:off x="0" y="1"/>
            <a:ext cx="12192000" cy="683394"/>
          </a:xfrm>
        </p:spPr>
        <p:txBody>
          <a:bodyPr>
            <a:normAutofit fontScale="90000"/>
          </a:bodyPr>
          <a:lstStyle/>
          <a:p>
            <a:r>
              <a:rPr lang="ru-RU" sz="4800" dirty="0"/>
              <a:t>Применение органоидов при муковисцидозе</a:t>
            </a:r>
          </a:p>
        </p:txBody>
      </p:sp>
      <p:pic>
        <p:nvPicPr>
          <p:cNvPr id="4" name="Рисунок 2">
            <a:extLst>
              <a:ext uri="{FF2B5EF4-FFF2-40B4-BE49-F238E27FC236}">
                <a16:creationId xmlns:a16="http://schemas.microsoft.com/office/drawing/2014/main" id="{7551FDE8-E7F9-183F-6AB0-BCE7D58B2348}"/>
              </a:ext>
            </a:extLst>
          </p:cNvPr>
          <p:cNvPicPr>
            <a:picLocks noChangeAspect="1"/>
          </p:cNvPicPr>
          <p:nvPr/>
        </p:nvPicPr>
        <p:blipFill>
          <a:blip r:embed="rId2"/>
          <a:srcRect t="15755"/>
          <a:stretch/>
        </p:blipFill>
        <p:spPr>
          <a:xfrm>
            <a:off x="1313767" y="816283"/>
            <a:ext cx="9564466" cy="5540067"/>
          </a:xfrm>
          <a:prstGeom prst="rect">
            <a:avLst/>
          </a:prstGeom>
        </p:spPr>
      </p:pic>
      <p:sp>
        <p:nvSpPr>
          <p:cNvPr id="5" name="TextBox 4">
            <a:extLst>
              <a:ext uri="{FF2B5EF4-FFF2-40B4-BE49-F238E27FC236}">
                <a16:creationId xmlns:a16="http://schemas.microsoft.com/office/drawing/2014/main" id="{BC5DC313-C80A-1EAB-9483-5B3CE92C4E1A}"/>
              </a:ext>
            </a:extLst>
          </p:cNvPr>
          <p:cNvSpPr txBox="1"/>
          <p:nvPr/>
        </p:nvSpPr>
        <p:spPr>
          <a:xfrm>
            <a:off x="0" y="6582975"/>
            <a:ext cx="12192000" cy="276999"/>
          </a:xfrm>
          <a:prstGeom prst="rect">
            <a:avLst/>
          </a:prstGeom>
          <a:noFill/>
        </p:spPr>
        <p:txBody>
          <a:bodyPr wrap="square">
            <a:spAutoFit/>
          </a:bodyPr>
          <a:lstStyle/>
          <a:p>
            <a:r>
              <a:rPr lang="en-US" sz="1200" dirty="0" err="1"/>
              <a:t>Dekkers</a:t>
            </a:r>
            <a:r>
              <a:rPr lang="en-US" sz="1200" dirty="0"/>
              <a:t> J. F. et al. A functional CFTR assay using primary cystic fibrosis intestinal organoids //Nature medicine. – 2013. – </a:t>
            </a:r>
            <a:r>
              <a:rPr lang="ru-RU" sz="1200" dirty="0"/>
              <a:t>Т. 19. – №. 7. – С. 939-945.</a:t>
            </a:r>
          </a:p>
        </p:txBody>
      </p:sp>
    </p:spTree>
    <p:extLst>
      <p:ext uri="{BB962C8B-B14F-4D97-AF65-F5344CB8AC3E}">
        <p14:creationId xmlns:p14="http://schemas.microsoft.com/office/powerpoint/2010/main" val="359089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2FA33-1612-8AF6-BA3E-AD95986E20B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B99743-4C22-0F11-DCC6-33599989DFD4}"/>
              </a:ext>
            </a:extLst>
          </p:cNvPr>
          <p:cNvSpPr>
            <a:spLocks noGrp="1"/>
          </p:cNvSpPr>
          <p:nvPr>
            <p:ph type="sldNum" sz="quarter" idx="12"/>
          </p:nvPr>
        </p:nvSpPr>
        <p:spPr>
          <a:xfrm>
            <a:off x="8610600" y="6356350"/>
            <a:ext cx="2743200" cy="365125"/>
          </a:xfrm>
        </p:spPr>
        <p:txBody>
          <a:bodyPr/>
          <a:lstStyle/>
          <a:p>
            <a:fld id="{4FAB73BC-B049-4115-A692-8D63A059BFB8}" type="slidenum">
              <a:rPr lang="en-US" sz="1800" smtClean="0"/>
              <a:pPr/>
              <a:t>17</a:t>
            </a:fld>
            <a:endParaRPr lang="en-US" sz="1800" dirty="0"/>
          </a:p>
        </p:txBody>
      </p:sp>
      <p:sp>
        <p:nvSpPr>
          <p:cNvPr id="3" name="Заголовок 1">
            <a:extLst>
              <a:ext uri="{FF2B5EF4-FFF2-40B4-BE49-F238E27FC236}">
                <a16:creationId xmlns:a16="http://schemas.microsoft.com/office/drawing/2014/main" id="{1586E739-3DC0-405D-ACE1-B5D371FABB11}"/>
              </a:ext>
            </a:extLst>
          </p:cNvPr>
          <p:cNvSpPr>
            <a:spLocks noGrp="1"/>
          </p:cNvSpPr>
          <p:nvPr>
            <p:ph type="title"/>
          </p:nvPr>
        </p:nvSpPr>
        <p:spPr>
          <a:xfrm>
            <a:off x="0" y="1"/>
            <a:ext cx="12192000" cy="683394"/>
          </a:xfrm>
        </p:spPr>
        <p:txBody>
          <a:bodyPr>
            <a:normAutofit fontScale="90000"/>
          </a:bodyPr>
          <a:lstStyle/>
          <a:p>
            <a:r>
              <a:rPr lang="ru-RU" sz="4800" dirty="0"/>
              <a:t>Прогрессия от аденомы к раку</a:t>
            </a:r>
          </a:p>
        </p:txBody>
      </p:sp>
      <p:sp>
        <p:nvSpPr>
          <p:cNvPr id="5" name="TextBox 4">
            <a:extLst>
              <a:ext uri="{FF2B5EF4-FFF2-40B4-BE49-F238E27FC236}">
                <a16:creationId xmlns:a16="http://schemas.microsoft.com/office/drawing/2014/main" id="{F84AECDC-636F-2E68-0087-8666F9431BEF}"/>
              </a:ext>
            </a:extLst>
          </p:cNvPr>
          <p:cNvSpPr txBox="1"/>
          <p:nvPr/>
        </p:nvSpPr>
        <p:spPr>
          <a:xfrm>
            <a:off x="0" y="6582975"/>
            <a:ext cx="12192000" cy="276999"/>
          </a:xfrm>
          <a:prstGeom prst="rect">
            <a:avLst/>
          </a:prstGeom>
          <a:noFill/>
        </p:spPr>
        <p:txBody>
          <a:bodyPr wrap="square">
            <a:spAutoFit/>
          </a:bodyPr>
          <a:lstStyle/>
          <a:p>
            <a:r>
              <a:rPr lang="en-US" sz="1200" dirty="0"/>
              <a:t>Markle B., May E. J., Majumdar A. P. N. Do </a:t>
            </a:r>
            <a:r>
              <a:rPr lang="en-US" sz="1200" dirty="0" err="1"/>
              <a:t>nutraceutics</a:t>
            </a:r>
            <a:r>
              <a:rPr lang="en-US" sz="1200" dirty="0"/>
              <a:t> play a role in the prevention and treatment of colorectal cancer? //Cancer and metastasis reviews. – 2010. – </a:t>
            </a:r>
            <a:r>
              <a:rPr lang="en-US" sz="1200" dirty="0" err="1"/>
              <a:t>Т</a:t>
            </a:r>
            <a:r>
              <a:rPr lang="en-US" sz="1200" dirty="0"/>
              <a:t>. 29. – №. 3. – </a:t>
            </a:r>
            <a:r>
              <a:rPr lang="en-US" sz="1200" dirty="0" err="1"/>
              <a:t>С</a:t>
            </a:r>
            <a:r>
              <a:rPr lang="en-US" sz="1200" dirty="0"/>
              <a:t>. 395-404.</a:t>
            </a:r>
          </a:p>
        </p:txBody>
      </p:sp>
      <p:pic>
        <p:nvPicPr>
          <p:cNvPr id="6" name="Рисунок 2">
            <a:extLst>
              <a:ext uri="{FF2B5EF4-FFF2-40B4-BE49-F238E27FC236}">
                <a16:creationId xmlns:a16="http://schemas.microsoft.com/office/drawing/2014/main" id="{A08AEF2B-F1F5-8A63-2012-C484BF734A74}"/>
              </a:ext>
            </a:extLst>
          </p:cNvPr>
          <p:cNvPicPr>
            <a:picLocks noChangeAspect="1"/>
          </p:cNvPicPr>
          <p:nvPr/>
        </p:nvPicPr>
        <p:blipFill>
          <a:blip r:embed="rId2"/>
          <a:srcRect t="19070"/>
          <a:stretch/>
        </p:blipFill>
        <p:spPr>
          <a:xfrm>
            <a:off x="2435853" y="801511"/>
            <a:ext cx="7320293" cy="5781464"/>
          </a:xfrm>
          <a:prstGeom prst="rect">
            <a:avLst/>
          </a:prstGeom>
        </p:spPr>
      </p:pic>
      <p:pic>
        <p:nvPicPr>
          <p:cNvPr id="7" name="Рисунок 6">
            <a:extLst>
              <a:ext uri="{FF2B5EF4-FFF2-40B4-BE49-F238E27FC236}">
                <a16:creationId xmlns:a16="http://schemas.microsoft.com/office/drawing/2014/main" id="{885A4306-7867-0130-EAF6-F91B093187D9}"/>
              </a:ext>
            </a:extLst>
          </p:cNvPr>
          <p:cNvPicPr>
            <a:picLocks noChangeAspect="1"/>
          </p:cNvPicPr>
          <p:nvPr/>
        </p:nvPicPr>
        <p:blipFill>
          <a:blip r:embed="rId3"/>
          <a:stretch>
            <a:fillRect/>
          </a:stretch>
        </p:blipFill>
        <p:spPr>
          <a:xfrm>
            <a:off x="6095999" y="801511"/>
            <a:ext cx="3274097" cy="1320800"/>
          </a:xfrm>
          <a:prstGeom prst="rect">
            <a:avLst/>
          </a:prstGeom>
        </p:spPr>
      </p:pic>
    </p:spTree>
    <p:extLst>
      <p:ext uri="{BB962C8B-B14F-4D97-AF65-F5344CB8AC3E}">
        <p14:creationId xmlns:p14="http://schemas.microsoft.com/office/powerpoint/2010/main" val="115626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583A6-A7DE-DEBA-E751-AEFD5B40D6D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7A2D77-0515-AD78-0F57-CE71781627E2}"/>
              </a:ext>
            </a:extLst>
          </p:cNvPr>
          <p:cNvSpPr>
            <a:spLocks noGrp="1"/>
          </p:cNvSpPr>
          <p:nvPr>
            <p:ph type="sldNum" sz="quarter" idx="12"/>
          </p:nvPr>
        </p:nvSpPr>
        <p:spPr>
          <a:xfrm>
            <a:off x="8610600" y="6356350"/>
            <a:ext cx="2743200" cy="365125"/>
          </a:xfrm>
        </p:spPr>
        <p:txBody>
          <a:bodyPr/>
          <a:lstStyle/>
          <a:p>
            <a:fld id="{4FAB73BC-B049-4115-A692-8D63A059BFB8}" type="slidenum">
              <a:rPr lang="en-US" sz="1800" smtClean="0"/>
              <a:pPr/>
              <a:t>18</a:t>
            </a:fld>
            <a:endParaRPr lang="en-US" sz="1800" dirty="0"/>
          </a:p>
        </p:txBody>
      </p:sp>
      <p:sp>
        <p:nvSpPr>
          <p:cNvPr id="3" name="Заголовок 1">
            <a:extLst>
              <a:ext uri="{FF2B5EF4-FFF2-40B4-BE49-F238E27FC236}">
                <a16:creationId xmlns:a16="http://schemas.microsoft.com/office/drawing/2014/main" id="{160EFE0D-D498-234F-C494-A270CB710DD5}"/>
              </a:ext>
            </a:extLst>
          </p:cNvPr>
          <p:cNvSpPr>
            <a:spLocks noGrp="1"/>
          </p:cNvSpPr>
          <p:nvPr>
            <p:ph type="title"/>
          </p:nvPr>
        </p:nvSpPr>
        <p:spPr>
          <a:xfrm>
            <a:off x="0" y="1"/>
            <a:ext cx="12192000" cy="683394"/>
          </a:xfrm>
        </p:spPr>
        <p:txBody>
          <a:bodyPr>
            <a:normAutofit fontScale="90000"/>
          </a:bodyPr>
          <a:lstStyle/>
          <a:p>
            <a:r>
              <a:rPr lang="ru-RU" sz="4800" dirty="0"/>
              <a:t>Прогрессия от аденомы к раку</a:t>
            </a:r>
          </a:p>
        </p:txBody>
      </p:sp>
      <p:sp>
        <p:nvSpPr>
          <p:cNvPr id="5" name="TextBox 4">
            <a:extLst>
              <a:ext uri="{FF2B5EF4-FFF2-40B4-BE49-F238E27FC236}">
                <a16:creationId xmlns:a16="http://schemas.microsoft.com/office/drawing/2014/main" id="{9144C339-E97E-50AD-C2F3-A0F621110271}"/>
              </a:ext>
            </a:extLst>
          </p:cNvPr>
          <p:cNvSpPr txBox="1"/>
          <p:nvPr/>
        </p:nvSpPr>
        <p:spPr>
          <a:xfrm>
            <a:off x="0" y="6582975"/>
            <a:ext cx="12192000" cy="276999"/>
          </a:xfrm>
          <a:prstGeom prst="rect">
            <a:avLst/>
          </a:prstGeom>
          <a:noFill/>
        </p:spPr>
        <p:txBody>
          <a:bodyPr wrap="square">
            <a:spAutoFit/>
          </a:bodyPr>
          <a:lstStyle/>
          <a:p>
            <a:r>
              <a:rPr lang="en-US" sz="1200" dirty="0"/>
              <a:t>Drost J. et al. Sequential cancer mutations in cultured human intestinal stem cells //Nature. – 2015. – </a:t>
            </a:r>
            <a:r>
              <a:rPr lang="en-US" sz="1200" dirty="0" err="1"/>
              <a:t>Т</a:t>
            </a:r>
            <a:r>
              <a:rPr lang="en-US" sz="1200" dirty="0"/>
              <a:t>. 521. – №. 7550. – </a:t>
            </a:r>
            <a:r>
              <a:rPr lang="en-US" sz="1200" dirty="0" err="1"/>
              <a:t>С</a:t>
            </a:r>
            <a:r>
              <a:rPr lang="en-US" sz="1200" dirty="0"/>
              <a:t>. 43-47.</a:t>
            </a:r>
          </a:p>
        </p:txBody>
      </p:sp>
      <p:pic>
        <p:nvPicPr>
          <p:cNvPr id="8" name="Рисунок 2">
            <a:extLst>
              <a:ext uri="{FF2B5EF4-FFF2-40B4-BE49-F238E27FC236}">
                <a16:creationId xmlns:a16="http://schemas.microsoft.com/office/drawing/2014/main" id="{0870B32A-1534-3FCD-12F9-8047ACA57E41}"/>
              </a:ext>
            </a:extLst>
          </p:cNvPr>
          <p:cNvPicPr>
            <a:picLocks noChangeAspect="1"/>
          </p:cNvPicPr>
          <p:nvPr/>
        </p:nvPicPr>
        <p:blipFill>
          <a:blip r:embed="rId2"/>
          <a:srcRect t="1558" b="1523"/>
          <a:stretch/>
        </p:blipFill>
        <p:spPr>
          <a:xfrm>
            <a:off x="1509281" y="683395"/>
            <a:ext cx="9173437" cy="5942542"/>
          </a:xfrm>
          <a:prstGeom prst="rect">
            <a:avLst/>
          </a:prstGeom>
        </p:spPr>
      </p:pic>
    </p:spTree>
    <p:extLst>
      <p:ext uri="{BB962C8B-B14F-4D97-AF65-F5344CB8AC3E}">
        <p14:creationId xmlns:p14="http://schemas.microsoft.com/office/powerpoint/2010/main" val="2123915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E540E-CFA0-FEF9-61B5-BFF1D3B3583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9E8D7E-81C5-80D2-C2EC-89A4E2CDF009}"/>
              </a:ext>
            </a:extLst>
          </p:cNvPr>
          <p:cNvSpPr>
            <a:spLocks noGrp="1"/>
          </p:cNvSpPr>
          <p:nvPr>
            <p:ph type="sldNum" sz="quarter" idx="12"/>
          </p:nvPr>
        </p:nvSpPr>
        <p:spPr>
          <a:xfrm>
            <a:off x="8610600" y="6356350"/>
            <a:ext cx="2743200" cy="365125"/>
          </a:xfrm>
        </p:spPr>
        <p:txBody>
          <a:bodyPr/>
          <a:lstStyle/>
          <a:p>
            <a:fld id="{4FAB73BC-B049-4115-A692-8D63A059BFB8}" type="slidenum">
              <a:rPr lang="en-US" sz="1800" smtClean="0"/>
              <a:pPr/>
              <a:t>19</a:t>
            </a:fld>
            <a:endParaRPr lang="en-US" sz="1800" dirty="0"/>
          </a:p>
        </p:txBody>
      </p:sp>
      <p:sp>
        <p:nvSpPr>
          <p:cNvPr id="3" name="Заголовок 1">
            <a:extLst>
              <a:ext uri="{FF2B5EF4-FFF2-40B4-BE49-F238E27FC236}">
                <a16:creationId xmlns:a16="http://schemas.microsoft.com/office/drawing/2014/main" id="{C34F9595-76E9-E4EC-9874-777693857F62}"/>
              </a:ext>
            </a:extLst>
          </p:cNvPr>
          <p:cNvSpPr>
            <a:spLocks noGrp="1"/>
          </p:cNvSpPr>
          <p:nvPr>
            <p:ph type="title"/>
          </p:nvPr>
        </p:nvSpPr>
        <p:spPr>
          <a:xfrm>
            <a:off x="0" y="1"/>
            <a:ext cx="12192000" cy="683394"/>
          </a:xfrm>
        </p:spPr>
        <p:txBody>
          <a:bodyPr>
            <a:normAutofit fontScale="90000"/>
          </a:bodyPr>
          <a:lstStyle/>
          <a:p>
            <a:r>
              <a:rPr lang="ru-RU" sz="4800" dirty="0"/>
              <a:t>Прогрессия от аденомы к раку</a:t>
            </a:r>
          </a:p>
        </p:txBody>
      </p:sp>
      <p:sp>
        <p:nvSpPr>
          <p:cNvPr id="5" name="TextBox 4">
            <a:extLst>
              <a:ext uri="{FF2B5EF4-FFF2-40B4-BE49-F238E27FC236}">
                <a16:creationId xmlns:a16="http://schemas.microsoft.com/office/drawing/2014/main" id="{4C0EEBD3-6BA2-3A0D-CF0F-ADD65F058969}"/>
              </a:ext>
            </a:extLst>
          </p:cNvPr>
          <p:cNvSpPr txBox="1"/>
          <p:nvPr/>
        </p:nvSpPr>
        <p:spPr>
          <a:xfrm>
            <a:off x="0" y="6582975"/>
            <a:ext cx="12192000" cy="276999"/>
          </a:xfrm>
          <a:prstGeom prst="rect">
            <a:avLst/>
          </a:prstGeom>
          <a:noFill/>
        </p:spPr>
        <p:txBody>
          <a:bodyPr wrap="square">
            <a:spAutoFit/>
          </a:bodyPr>
          <a:lstStyle/>
          <a:p>
            <a:r>
              <a:rPr lang="en-US" sz="1200" dirty="0"/>
              <a:t>Drost J. et al. Sequential cancer mutations in cultured human intestinal stem cells //Nature. – 2015. – </a:t>
            </a:r>
            <a:r>
              <a:rPr lang="en-US" sz="1200" dirty="0" err="1"/>
              <a:t>Т</a:t>
            </a:r>
            <a:r>
              <a:rPr lang="en-US" sz="1200" dirty="0"/>
              <a:t>. 521. – №. 7550. – </a:t>
            </a:r>
            <a:r>
              <a:rPr lang="en-US" sz="1200" dirty="0" err="1"/>
              <a:t>С</a:t>
            </a:r>
            <a:r>
              <a:rPr lang="en-US" sz="1200" dirty="0"/>
              <a:t>. 43-47.</a:t>
            </a:r>
          </a:p>
        </p:txBody>
      </p:sp>
      <p:pic>
        <p:nvPicPr>
          <p:cNvPr id="4" name="Рисунок 3">
            <a:extLst>
              <a:ext uri="{FF2B5EF4-FFF2-40B4-BE49-F238E27FC236}">
                <a16:creationId xmlns:a16="http://schemas.microsoft.com/office/drawing/2014/main" id="{49B49BD3-F14B-0FBE-6662-1D967224FE65}"/>
              </a:ext>
            </a:extLst>
          </p:cNvPr>
          <p:cNvPicPr>
            <a:picLocks noChangeAspect="1"/>
          </p:cNvPicPr>
          <p:nvPr/>
        </p:nvPicPr>
        <p:blipFill>
          <a:blip r:embed="rId2"/>
          <a:stretch>
            <a:fillRect/>
          </a:stretch>
        </p:blipFill>
        <p:spPr>
          <a:xfrm>
            <a:off x="2464968" y="705426"/>
            <a:ext cx="7262064" cy="5855517"/>
          </a:xfrm>
          <a:prstGeom prst="rect">
            <a:avLst/>
          </a:prstGeom>
        </p:spPr>
      </p:pic>
    </p:spTree>
    <p:extLst>
      <p:ext uri="{BB962C8B-B14F-4D97-AF65-F5344CB8AC3E}">
        <p14:creationId xmlns:p14="http://schemas.microsoft.com/office/powerpoint/2010/main" val="3100348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C6612-0E05-BCFB-6205-14A826D9923D}"/>
            </a:ext>
          </a:extLst>
        </p:cNvPr>
        <p:cNvGrpSpPr/>
        <p:nvPr/>
      </p:nvGrpSpPr>
      <p:grpSpPr>
        <a:xfrm>
          <a:off x="0" y="0"/>
          <a:ext cx="0" cy="0"/>
          <a:chOff x="0" y="0"/>
          <a:chExt cx="0" cy="0"/>
        </a:xfrm>
      </p:grpSpPr>
      <p:pic>
        <p:nvPicPr>
          <p:cNvPr id="3076" name="Picture 4" descr="Fig. 1">
            <a:extLst>
              <a:ext uri="{FF2B5EF4-FFF2-40B4-BE49-F238E27FC236}">
                <a16:creationId xmlns:a16="http://schemas.microsoft.com/office/drawing/2014/main" id="{F2659F69-F294-60DB-FEDA-B74B5219C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743" y="689068"/>
            <a:ext cx="10174513" cy="570726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
            <a:extLst>
              <a:ext uri="{FF2B5EF4-FFF2-40B4-BE49-F238E27FC236}">
                <a16:creationId xmlns:a16="http://schemas.microsoft.com/office/drawing/2014/main" id="{51FAFF15-85DC-53FB-FE61-6E06350F5FF1}"/>
              </a:ext>
            </a:extLst>
          </p:cNvPr>
          <p:cNvSpPr>
            <a:spLocks noGrp="1"/>
          </p:cNvSpPr>
          <p:nvPr>
            <p:ph type="sldNum" sz="quarter" idx="12"/>
          </p:nvPr>
        </p:nvSpPr>
        <p:spPr>
          <a:xfrm>
            <a:off x="8610600" y="6356350"/>
            <a:ext cx="2743200" cy="365125"/>
          </a:xfrm>
        </p:spPr>
        <p:txBody>
          <a:bodyPr/>
          <a:lstStyle/>
          <a:p>
            <a:fld id="{4FAB73BC-B049-4115-A692-8D63A059BFB8}" type="slidenum">
              <a:rPr lang="en-US" sz="1800" smtClean="0"/>
              <a:pPr/>
              <a:t>2</a:t>
            </a:fld>
            <a:endParaRPr lang="en-US" dirty="0"/>
          </a:p>
        </p:txBody>
      </p:sp>
      <p:sp>
        <p:nvSpPr>
          <p:cNvPr id="6" name="Заголовок 1">
            <a:extLst>
              <a:ext uri="{FF2B5EF4-FFF2-40B4-BE49-F238E27FC236}">
                <a16:creationId xmlns:a16="http://schemas.microsoft.com/office/drawing/2014/main" id="{B5377224-4BBE-B595-9327-D16524324A30}"/>
              </a:ext>
            </a:extLst>
          </p:cNvPr>
          <p:cNvSpPr>
            <a:spLocks noGrp="1"/>
          </p:cNvSpPr>
          <p:nvPr>
            <p:ph type="title"/>
          </p:nvPr>
        </p:nvSpPr>
        <p:spPr>
          <a:xfrm>
            <a:off x="0" y="1"/>
            <a:ext cx="12192000" cy="683394"/>
          </a:xfrm>
        </p:spPr>
        <p:txBody>
          <a:bodyPr>
            <a:normAutofit fontScale="90000"/>
          </a:bodyPr>
          <a:lstStyle/>
          <a:p>
            <a:r>
              <a:rPr lang="ru-RU" sz="4800" dirty="0"/>
              <a:t>Культивирование клеток</a:t>
            </a:r>
          </a:p>
        </p:txBody>
      </p:sp>
      <p:sp>
        <p:nvSpPr>
          <p:cNvPr id="8" name="TextBox 7">
            <a:extLst>
              <a:ext uri="{FF2B5EF4-FFF2-40B4-BE49-F238E27FC236}">
                <a16:creationId xmlns:a16="http://schemas.microsoft.com/office/drawing/2014/main" id="{B5BBC228-74B3-3967-29E4-D9FF87C762A0}"/>
              </a:ext>
            </a:extLst>
          </p:cNvPr>
          <p:cNvSpPr txBox="1"/>
          <p:nvPr/>
        </p:nvSpPr>
        <p:spPr>
          <a:xfrm>
            <a:off x="0" y="6396334"/>
            <a:ext cx="11030857" cy="461665"/>
          </a:xfrm>
          <a:prstGeom prst="rect">
            <a:avLst/>
          </a:prstGeom>
          <a:noFill/>
        </p:spPr>
        <p:txBody>
          <a:bodyPr wrap="square">
            <a:spAutoFit/>
          </a:bodyPr>
          <a:lstStyle/>
          <a:p>
            <a:r>
              <a:rPr lang="en-GB" sz="1200" b="0" i="0" dirty="0" err="1">
                <a:solidFill>
                  <a:srgbClr val="222222"/>
                </a:solidFill>
                <a:effectLst/>
                <a:latin typeface="Arial" panose="020B0604020202020204" pitchFamily="34" charset="0"/>
              </a:rPr>
              <a:t>Soccol</a:t>
            </a:r>
            <a:r>
              <a:rPr lang="en-GB" sz="1200" b="0" i="0" dirty="0">
                <a:solidFill>
                  <a:srgbClr val="222222"/>
                </a:solidFill>
                <a:effectLst/>
                <a:latin typeface="Arial" panose="020B0604020202020204" pitchFamily="34" charset="0"/>
              </a:rPr>
              <a:t>, Carlos Ricardo, et al. "Introduction to Animal Cell Culture." </a:t>
            </a:r>
            <a:r>
              <a:rPr lang="en-GB" sz="1200" b="0" i="1" dirty="0">
                <a:solidFill>
                  <a:srgbClr val="222222"/>
                </a:solidFill>
                <a:effectLst/>
                <a:latin typeface="Arial" panose="020B0604020202020204" pitchFamily="34" charset="0"/>
              </a:rPr>
              <a:t>Cultivated Meat: Technologies, Commercialization and Challenges</a:t>
            </a:r>
            <a:r>
              <a:rPr lang="en-GB" sz="1200" b="0" i="0" dirty="0">
                <a:solidFill>
                  <a:srgbClr val="222222"/>
                </a:solidFill>
                <a:effectLst/>
                <a:latin typeface="Arial" panose="020B0604020202020204" pitchFamily="34" charset="0"/>
              </a:rPr>
              <a:t>. Cham: Springer Nature Switzerland, 2024. 7-27.</a:t>
            </a:r>
            <a:endParaRPr lang="en-RU" sz="1200" dirty="0"/>
          </a:p>
        </p:txBody>
      </p:sp>
    </p:spTree>
    <p:extLst>
      <p:ext uri="{BB962C8B-B14F-4D97-AF65-F5344CB8AC3E}">
        <p14:creationId xmlns:p14="http://schemas.microsoft.com/office/powerpoint/2010/main" val="3547536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CD37FB82-3EAA-434C-9B92-70038D7C8306}"/>
              </a:ext>
            </a:extLst>
          </p:cNvPr>
          <p:cNvPicPr>
            <a:picLocks noChangeAspect="1"/>
          </p:cNvPicPr>
          <p:nvPr/>
        </p:nvPicPr>
        <p:blipFill>
          <a:blip r:embed="rId2"/>
          <a:stretch>
            <a:fillRect/>
          </a:stretch>
        </p:blipFill>
        <p:spPr>
          <a:xfrm>
            <a:off x="3952451" y="3605717"/>
            <a:ext cx="4199514" cy="1840488"/>
          </a:xfrm>
          <a:prstGeom prst="rect">
            <a:avLst/>
          </a:prstGeom>
        </p:spPr>
      </p:pic>
      <p:pic>
        <p:nvPicPr>
          <p:cNvPr id="3" name="Picture 2">
            <a:extLst>
              <a:ext uri="{FF2B5EF4-FFF2-40B4-BE49-F238E27FC236}">
                <a16:creationId xmlns:a16="http://schemas.microsoft.com/office/drawing/2014/main" id="{7FE372B3-3978-959E-5570-889A164111B0}"/>
              </a:ext>
            </a:extLst>
          </p:cNvPr>
          <p:cNvPicPr>
            <a:picLocks noChangeAspect="1"/>
          </p:cNvPicPr>
          <p:nvPr/>
        </p:nvPicPr>
        <p:blipFill>
          <a:blip r:embed="rId3"/>
          <a:stretch>
            <a:fillRect/>
          </a:stretch>
        </p:blipFill>
        <p:spPr>
          <a:xfrm>
            <a:off x="8006511" y="3890156"/>
            <a:ext cx="4094253" cy="2758663"/>
          </a:xfrm>
          <a:prstGeom prst="rect">
            <a:avLst/>
          </a:prstGeom>
        </p:spPr>
      </p:pic>
      <p:pic>
        <p:nvPicPr>
          <p:cNvPr id="4" name="Рисунок 3">
            <a:extLst>
              <a:ext uri="{FF2B5EF4-FFF2-40B4-BE49-F238E27FC236}">
                <a16:creationId xmlns:a16="http://schemas.microsoft.com/office/drawing/2014/main" id="{E2B42699-6F9E-44DD-B40B-79AD57043301}"/>
              </a:ext>
            </a:extLst>
          </p:cNvPr>
          <p:cNvPicPr>
            <a:picLocks noChangeAspect="1"/>
          </p:cNvPicPr>
          <p:nvPr/>
        </p:nvPicPr>
        <p:blipFill>
          <a:blip r:embed="rId4"/>
          <a:stretch>
            <a:fillRect/>
          </a:stretch>
        </p:blipFill>
        <p:spPr>
          <a:xfrm>
            <a:off x="148893" y="1087634"/>
            <a:ext cx="3330392" cy="2696825"/>
          </a:xfrm>
          <a:prstGeom prst="rect">
            <a:avLst/>
          </a:prstGeom>
        </p:spPr>
      </p:pic>
      <p:pic>
        <p:nvPicPr>
          <p:cNvPr id="5" name="Рисунок 4">
            <a:extLst>
              <a:ext uri="{FF2B5EF4-FFF2-40B4-BE49-F238E27FC236}">
                <a16:creationId xmlns:a16="http://schemas.microsoft.com/office/drawing/2014/main" id="{87313EF7-D264-405E-8B08-BB275DDD94B7}"/>
              </a:ext>
            </a:extLst>
          </p:cNvPr>
          <p:cNvPicPr>
            <a:picLocks noChangeAspect="1"/>
          </p:cNvPicPr>
          <p:nvPr/>
        </p:nvPicPr>
        <p:blipFill>
          <a:blip r:embed="rId5"/>
          <a:stretch>
            <a:fillRect/>
          </a:stretch>
        </p:blipFill>
        <p:spPr>
          <a:xfrm>
            <a:off x="152204" y="4600695"/>
            <a:ext cx="3800247" cy="1938217"/>
          </a:xfrm>
          <a:prstGeom prst="rect">
            <a:avLst/>
          </a:prstGeom>
        </p:spPr>
      </p:pic>
      <p:pic>
        <p:nvPicPr>
          <p:cNvPr id="7" name="Рисунок 6">
            <a:extLst>
              <a:ext uri="{FF2B5EF4-FFF2-40B4-BE49-F238E27FC236}">
                <a16:creationId xmlns:a16="http://schemas.microsoft.com/office/drawing/2014/main" id="{92E8C877-D1BA-4856-8972-CDD6A4444874}"/>
              </a:ext>
            </a:extLst>
          </p:cNvPr>
          <p:cNvPicPr>
            <a:picLocks noChangeAspect="1"/>
          </p:cNvPicPr>
          <p:nvPr/>
        </p:nvPicPr>
        <p:blipFill>
          <a:blip r:embed="rId6"/>
          <a:stretch>
            <a:fillRect/>
          </a:stretch>
        </p:blipFill>
        <p:spPr>
          <a:xfrm>
            <a:off x="3952451" y="1087634"/>
            <a:ext cx="4199514" cy="1896256"/>
          </a:xfrm>
          <a:prstGeom prst="rect">
            <a:avLst/>
          </a:prstGeom>
        </p:spPr>
      </p:pic>
      <p:pic>
        <p:nvPicPr>
          <p:cNvPr id="8" name="Рисунок 7">
            <a:extLst>
              <a:ext uri="{FF2B5EF4-FFF2-40B4-BE49-F238E27FC236}">
                <a16:creationId xmlns:a16="http://schemas.microsoft.com/office/drawing/2014/main" id="{73A0F1E5-5E16-4B8E-9483-495C5CA84040}"/>
              </a:ext>
            </a:extLst>
          </p:cNvPr>
          <p:cNvPicPr>
            <a:picLocks noChangeAspect="1"/>
          </p:cNvPicPr>
          <p:nvPr/>
        </p:nvPicPr>
        <p:blipFill>
          <a:blip r:embed="rId7"/>
          <a:stretch>
            <a:fillRect/>
          </a:stretch>
        </p:blipFill>
        <p:spPr>
          <a:xfrm>
            <a:off x="8388442" y="679550"/>
            <a:ext cx="3330392" cy="2712424"/>
          </a:xfrm>
          <a:prstGeom prst="rect">
            <a:avLst/>
          </a:prstGeom>
        </p:spPr>
      </p:pic>
      <p:sp>
        <p:nvSpPr>
          <p:cNvPr id="2" name="Slide Number Placeholder 1">
            <a:extLst>
              <a:ext uri="{FF2B5EF4-FFF2-40B4-BE49-F238E27FC236}">
                <a16:creationId xmlns:a16="http://schemas.microsoft.com/office/drawing/2014/main" id="{2DFE358C-3CB7-0F7B-630A-6C6AC24BD285}"/>
              </a:ext>
            </a:extLst>
          </p:cNvPr>
          <p:cNvSpPr>
            <a:spLocks noGrp="1"/>
          </p:cNvSpPr>
          <p:nvPr>
            <p:ph type="sldNum" sz="quarter" idx="12"/>
          </p:nvPr>
        </p:nvSpPr>
        <p:spPr/>
        <p:txBody>
          <a:bodyPr/>
          <a:lstStyle/>
          <a:p>
            <a:fld id="{4FAB73BC-B049-4115-A692-8D63A059BFB8}" type="slidenum">
              <a:rPr lang="en-US" smtClean="0"/>
              <a:pPr/>
              <a:t>20</a:t>
            </a:fld>
            <a:endParaRPr lang="en-US" dirty="0"/>
          </a:p>
        </p:txBody>
      </p:sp>
      <p:sp>
        <p:nvSpPr>
          <p:cNvPr id="9" name="Заголовок 1">
            <a:extLst>
              <a:ext uri="{FF2B5EF4-FFF2-40B4-BE49-F238E27FC236}">
                <a16:creationId xmlns:a16="http://schemas.microsoft.com/office/drawing/2014/main" id="{910798CC-81A9-05C4-A5F5-8C31D2C09E9E}"/>
              </a:ext>
            </a:extLst>
          </p:cNvPr>
          <p:cNvSpPr>
            <a:spLocks noGrp="1"/>
          </p:cNvSpPr>
          <p:nvPr>
            <p:ph type="title"/>
          </p:nvPr>
        </p:nvSpPr>
        <p:spPr>
          <a:xfrm>
            <a:off x="0" y="1"/>
            <a:ext cx="12192000" cy="683394"/>
          </a:xfrm>
        </p:spPr>
        <p:txBody>
          <a:bodyPr>
            <a:normAutofit fontScale="90000"/>
          </a:bodyPr>
          <a:lstStyle/>
          <a:p>
            <a:r>
              <a:rPr lang="ru-RU" sz="4800" dirty="0"/>
              <a:t>Опухолевые органоиды (</a:t>
            </a:r>
            <a:r>
              <a:rPr lang="ru-RU" sz="4800" dirty="0" err="1"/>
              <a:t>тумороиды</a:t>
            </a:r>
            <a:r>
              <a:rPr lang="ru-RU" sz="4800" dirty="0"/>
              <a:t>)</a:t>
            </a:r>
          </a:p>
        </p:txBody>
      </p:sp>
    </p:spTree>
    <p:extLst>
      <p:ext uri="{BB962C8B-B14F-4D97-AF65-F5344CB8AC3E}">
        <p14:creationId xmlns:p14="http://schemas.microsoft.com/office/powerpoint/2010/main" val="1144563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1FA4A-2753-04CE-DB8C-04169C4203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C9DB3C-FF50-8E21-69EF-6DF2BB549E91}"/>
              </a:ext>
            </a:extLst>
          </p:cNvPr>
          <p:cNvSpPr>
            <a:spLocks noGrp="1"/>
          </p:cNvSpPr>
          <p:nvPr>
            <p:ph type="sldNum" sz="quarter" idx="12"/>
          </p:nvPr>
        </p:nvSpPr>
        <p:spPr/>
        <p:txBody>
          <a:bodyPr/>
          <a:lstStyle/>
          <a:p>
            <a:fld id="{4FAB73BC-B049-4115-A692-8D63A059BFB8}" type="slidenum">
              <a:rPr lang="en-US" smtClean="0"/>
              <a:pPr/>
              <a:t>21</a:t>
            </a:fld>
            <a:endParaRPr lang="en-US" dirty="0"/>
          </a:p>
        </p:txBody>
      </p:sp>
      <p:pic>
        <p:nvPicPr>
          <p:cNvPr id="3" name="Picture 2">
            <a:extLst>
              <a:ext uri="{FF2B5EF4-FFF2-40B4-BE49-F238E27FC236}">
                <a16:creationId xmlns:a16="http://schemas.microsoft.com/office/drawing/2014/main" id="{994EC5EC-5973-CC24-7729-341017E669E5}"/>
              </a:ext>
            </a:extLst>
          </p:cNvPr>
          <p:cNvPicPr>
            <a:picLocks noChangeAspect="1"/>
          </p:cNvPicPr>
          <p:nvPr/>
        </p:nvPicPr>
        <p:blipFill>
          <a:blip r:embed="rId2"/>
          <a:srcRect l="7510" t="29426" r="2691" b="46930"/>
          <a:stretch/>
        </p:blipFill>
        <p:spPr>
          <a:xfrm>
            <a:off x="0" y="2032306"/>
            <a:ext cx="12192000" cy="4028421"/>
          </a:xfrm>
          <a:prstGeom prst="rect">
            <a:avLst/>
          </a:prstGeom>
        </p:spPr>
      </p:pic>
      <p:pic>
        <p:nvPicPr>
          <p:cNvPr id="11" name="Picture 10">
            <a:extLst>
              <a:ext uri="{FF2B5EF4-FFF2-40B4-BE49-F238E27FC236}">
                <a16:creationId xmlns:a16="http://schemas.microsoft.com/office/drawing/2014/main" id="{A06C613B-E6EC-1AE9-47D4-631AF6B97C1D}"/>
              </a:ext>
            </a:extLst>
          </p:cNvPr>
          <p:cNvPicPr>
            <a:picLocks noChangeAspect="1"/>
          </p:cNvPicPr>
          <p:nvPr/>
        </p:nvPicPr>
        <p:blipFill>
          <a:blip r:embed="rId2"/>
          <a:srcRect l="7510" t="1267" r="2691" b="92737"/>
          <a:stretch/>
        </p:blipFill>
        <p:spPr>
          <a:xfrm>
            <a:off x="0" y="1010675"/>
            <a:ext cx="12192000" cy="1021631"/>
          </a:xfrm>
          <a:prstGeom prst="rect">
            <a:avLst/>
          </a:prstGeom>
        </p:spPr>
      </p:pic>
      <p:sp>
        <p:nvSpPr>
          <p:cNvPr id="12" name="Заголовок 1">
            <a:extLst>
              <a:ext uri="{FF2B5EF4-FFF2-40B4-BE49-F238E27FC236}">
                <a16:creationId xmlns:a16="http://schemas.microsoft.com/office/drawing/2014/main" id="{93031F66-86AA-40F2-A867-AA3BACB962D0}"/>
              </a:ext>
            </a:extLst>
          </p:cNvPr>
          <p:cNvSpPr>
            <a:spLocks noGrp="1"/>
          </p:cNvSpPr>
          <p:nvPr>
            <p:ph type="title"/>
          </p:nvPr>
        </p:nvSpPr>
        <p:spPr>
          <a:xfrm>
            <a:off x="0" y="1"/>
            <a:ext cx="12192000" cy="683394"/>
          </a:xfrm>
        </p:spPr>
        <p:txBody>
          <a:bodyPr>
            <a:normAutofit fontScale="90000"/>
          </a:bodyPr>
          <a:lstStyle/>
          <a:p>
            <a:r>
              <a:rPr lang="ru-RU" sz="4800" dirty="0"/>
              <a:t>Опухолевые органоиды (</a:t>
            </a:r>
            <a:r>
              <a:rPr lang="ru-RU" sz="4800" dirty="0" err="1"/>
              <a:t>тумороиды</a:t>
            </a:r>
            <a:r>
              <a:rPr lang="ru-RU" sz="4800" dirty="0"/>
              <a:t>)</a:t>
            </a:r>
          </a:p>
        </p:txBody>
      </p:sp>
      <p:sp>
        <p:nvSpPr>
          <p:cNvPr id="5" name="TextBox 4">
            <a:extLst>
              <a:ext uri="{FF2B5EF4-FFF2-40B4-BE49-F238E27FC236}">
                <a16:creationId xmlns:a16="http://schemas.microsoft.com/office/drawing/2014/main" id="{03B5BE02-DF49-CDE3-6A8F-EEFFEE14B58E}"/>
              </a:ext>
            </a:extLst>
          </p:cNvPr>
          <p:cNvSpPr txBox="1"/>
          <p:nvPr/>
        </p:nvSpPr>
        <p:spPr>
          <a:xfrm>
            <a:off x="0" y="6396335"/>
            <a:ext cx="10995378" cy="461665"/>
          </a:xfrm>
          <a:prstGeom prst="rect">
            <a:avLst/>
          </a:prstGeom>
          <a:noFill/>
        </p:spPr>
        <p:txBody>
          <a:bodyPr wrap="square">
            <a:spAutoFit/>
          </a:bodyPr>
          <a:lstStyle/>
          <a:p>
            <a:r>
              <a:rPr lang="en-GB" sz="1200" b="0" i="0" dirty="0" err="1">
                <a:solidFill>
                  <a:srgbClr val="222222"/>
                </a:solidFill>
                <a:effectLst/>
              </a:rPr>
              <a:t>Razumovskaya</a:t>
            </a:r>
            <a:r>
              <a:rPr lang="en-GB" sz="1200" b="0" i="0" dirty="0">
                <a:solidFill>
                  <a:srgbClr val="222222"/>
                </a:solidFill>
                <a:effectLst/>
              </a:rPr>
              <a:t>, Alexandra, et al. "Predicting patient outcomes with gene-expression biomarkers from colorectal cancer organoids and cell lines." </a:t>
            </a:r>
            <a:r>
              <a:rPr lang="en-GB" sz="1200" b="0" i="1" dirty="0">
                <a:solidFill>
                  <a:srgbClr val="222222"/>
                </a:solidFill>
                <a:effectLst/>
              </a:rPr>
              <a:t>Frontiers in Molecular Biosciences</a:t>
            </a:r>
            <a:r>
              <a:rPr lang="en-GB" sz="1200" b="0" i="0" dirty="0">
                <a:solidFill>
                  <a:srgbClr val="222222"/>
                </a:solidFill>
                <a:effectLst/>
              </a:rPr>
              <a:t> 12 (2025): 1531175.</a:t>
            </a:r>
            <a:endParaRPr lang="en-RU" sz="1200" dirty="0"/>
          </a:p>
        </p:txBody>
      </p:sp>
    </p:spTree>
    <p:extLst>
      <p:ext uri="{BB962C8B-B14F-4D97-AF65-F5344CB8AC3E}">
        <p14:creationId xmlns:p14="http://schemas.microsoft.com/office/powerpoint/2010/main" val="2383288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513BF-A885-3869-F921-79EC9D94186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EBF86B3-7288-4FD7-FFD3-119EB753F88E}"/>
              </a:ext>
            </a:extLst>
          </p:cNvPr>
          <p:cNvPicPr>
            <a:picLocks noChangeAspect="1"/>
          </p:cNvPicPr>
          <p:nvPr/>
        </p:nvPicPr>
        <p:blipFill>
          <a:blip r:embed="rId2"/>
          <a:stretch>
            <a:fillRect/>
          </a:stretch>
        </p:blipFill>
        <p:spPr>
          <a:xfrm>
            <a:off x="1375752" y="683395"/>
            <a:ext cx="9978048" cy="5612652"/>
          </a:xfrm>
          <a:prstGeom prst="rect">
            <a:avLst/>
          </a:prstGeom>
        </p:spPr>
      </p:pic>
      <p:sp>
        <p:nvSpPr>
          <p:cNvPr id="3" name="Slide Number Placeholder 2">
            <a:extLst>
              <a:ext uri="{FF2B5EF4-FFF2-40B4-BE49-F238E27FC236}">
                <a16:creationId xmlns:a16="http://schemas.microsoft.com/office/drawing/2014/main" id="{0423B6B6-BD53-ABB3-1C2A-B7B692186B0C}"/>
              </a:ext>
            </a:extLst>
          </p:cNvPr>
          <p:cNvSpPr>
            <a:spLocks noGrp="1"/>
          </p:cNvSpPr>
          <p:nvPr>
            <p:ph type="sldNum" sz="quarter" idx="12"/>
          </p:nvPr>
        </p:nvSpPr>
        <p:spPr/>
        <p:txBody>
          <a:bodyPr/>
          <a:lstStyle/>
          <a:p>
            <a:fld id="{4FAB73BC-B049-4115-A692-8D63A059BFB8}" type="slidenum">
              <a:rPr lang="en-US" smtClean="0"/>
              <a:pPr/>
              <a:t>22</a:t>
            </a:fld>
            <a:endParaRPr lang="en-US" dirty="0"/>
          </a:p>
        </p:txBody>
      </p:sp>
      <p:sp>
        <p:nvSpPr>
          <p:cNvPr id="4" name="Заголовок 1">
            <a:extLst>
              <a:ext uri="{FF2B5EF4-FFF2-40B4-BE49-F238E27FC236}">
                <a16:creationId xmlns:a16="http://schemas.microsoft.com/office/drawing/2014/main" id="{07ACD434-5AF0-58FD-0157-6A90961E5420}"/>
              </a:ext>
            </a:extLst>
          </p:cNvPr>
          <p:cNvSpPr>
            <a:spLocks noGrp="1"/>
          </p:cNvSpPr>
          <p:nvPr>
            <p:ph type="title"/>
          </p:nvPr>
        </p:nvSpPr>
        <p:spPr>
          <a:xfrm>
            <a:off x="0" y="1"/>
            <a:ext cx="12192000" cy="683394"/>
          </a:xfrm>
        </p:spPr>
        <p:txBody>
          <a:bodyPr>
            <a:normAutofit fontScale="90000"/>
          </a:bodyPr>
          <a:lstStyle/>
          <a:p>
            <a:r>
              <a:rPr lang="ru-RU" sz="4800" dirty="0"/>
              <a:t>Опухолевые органоиды (</a:t>
            </a:r>
            <a:r>
              <a:rPr lang="ru-RU" sz="4800" dirty="0" err="1"/>
              <a:t>тумороиды</a:t>
            </a:r>
            <a:r>
              <a:rPr lang="ru-RU" sz="4800" dirty="0"/>
              <a:t>)</a:t>
            </a:r>
          </a:p>
        </p:txBody>
      </p:sp>
      <p:sp>
        <p:nvSpPr>
          <p:cNvPr id="6" name="TextBox 5">
            <a:extLst>
              <a:ext uri="{FF2B5EF4-FFF2-40B4-BE49-F238E27FC236}">
                <a16:creationId xmlns:a16="http://schemas.microsoft.com/office/drawing/2014/main" id="{F6C531BD-1A19-C182-15B9-CF96E4B59AD8}"/>
              </a:ext>
            </a:extLst>
          </p:cNvPr>
          <p:cNvSpPr txBox="1"/>
          <p:nvPr/>
        </p:nvSpPr>
        <p:spPr>
          <a:xfrm>
            <a:off x="0" y="6396335"/>
            <a:ext cx="10724444" cy="461665"/>
          </a:xfrm>
          <a:prstGeom prst="rect">
            <a:avLst/>
          </a:prstGeom>
          <a:noFill/>
        </p:spPr>
        <p:txBody>
          <a:bodyPr wrap="square">
            <a:spAutoFit/>
          </a:bodyPr>
          <a:lstStyle/>
          <a:p>
            <a:r>
              <a:rPr lang="en-GB" sz="1200" b="0" i="0" dirty="0" err="1">
                <a:solidFill>
                  <a:srgbClr val="222222"/>
                </a:solidFill>
                <a:effectLst/>
              </a:rPr>
              <a:t>Poloznikov</a:t>
            </a:r>
            <a:r>
              <a:rPr lang="en-GB" sz="1200" b="0" i="0" dirty="0">
                <a:solidFill>
                  <a:srgbClr val="222222"/>
                </a:solidFill>
                <a:effectLst/>
              </a:rPr>
              <a:t>, Andrey, et al. "9-ING-41, a small molecule inhibitor of GSK-3</a:t>
            </a:r>
            <a:r>
              <a:rPr lang="el-GR" sz="1200" b="0" i="0" dirty="0">
                <a:solidFill>
                  <a:srgbClr val="222222"/>
                </a:solidFill>
                <a:effectLst/>
              </a:rPr>
              <a:t>β, </a:t>
            </a:r>
            <a:r>
              <a:rPr lang="en-GB" sz="1200" b="0" i="0" dirty="0">
                <a:solidFill>
                  <a:srgbClr val="222222"/>
                </a:solidFill>
                <a:effectLst/>
              </a:rPr>
              <a:t>potentiates the effects of chemotherapy on colorectal cancer cells." </a:t>
            </a:r>
            <a:r>
              <a:rPr lang="en-GB" sz="1200" b="0" i="1" dirty="0">
                <a:solidFill>
                  <a:srgbClr val="222222"/>
                </a:solidFill>
                <a:effectLst/>
              </a:rPr>
              <a:t>Frontiers in Pharmacology</a:t>
            </a:r>
            <a:r>
              <a:rPr lang="en-GB" sz="1200" b="0" i="0" dirty="0">
                <a:solidFill>
                  <a:srgbClr val="222222"/>
                </a:solidFill>
                <a:effectLst/>
              </a:rPr>
              <a:t> 12 (2021): 777114.</a:t>
            </a:r>
            <a:endParaRPr lang="en-RU" sz="1200" dirty="0"/>
          </a:p>
        </p:txBody>
      </p:sp>
    </p:spTree>
    <p:extLst>
      <p:ext uri="{BB962C8B-B14F-4D97-AF65-F5344CB8AC3E}">
        <p14:creationId xmlns:p14="http://schemas.microsoft.com/office/powerpoint/2010/main" val="101733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AA010-FF89-E5E3-DCB1-F7E738B3808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397C80-442A-B03B-4F09-686E608268E4}"/>
              </a:ext>
            </a:extLst>
          </p:cNvPr>
          <p:cNvSpPr>
            <a:spLocks noGrp="1"/>
          </p:cNvSpPr>
          <p:nvPr>
            <p:ph type="sldNum" sz="quarter" idx="12"/>
          </p:nvPr>
        </p:nvSpPr>
        <p:spPr/>
        <p:txBody>
          <a:bodyPr/>
          <a:lstStyle/>
          <a:p>
            <a:fld id="{4FAB73BC-B049-4115-A692-8D63A059BFB8}" type="slidenum">
              <a:rPr lang="en-US" smtClean="0"/>
              <a:pPr/>
              <a:t>23</a:t>
            </a:fld>
            <a:endParaRPr lang="en-US" dirty="0"/>
          </a:p>
        </p:txBody>
      </p:sp>
      <p:sp>
        <p:nvSpPr>
          <p:cNvPr id="5" name="Заголовок 1">
            <a:extLst>
              <a:ext uri="{FF2B5EF4-FFF2-40B4-BE49-F238E27FC236}">
                <a16:creationId xmlns:a16="http://schemas.microsoft.com/office/drawing/2014/main" id="{09684934-1108-EDE8-0F21-E08B268423B0}"/>
              </a:ext>
            </a:extLst>
          </p:cNvPr>
          <p:cNvSpPr>
            <a:spLocks noGrp="1"/>
          </p:cNvSpPr>
          <p:nvPr>
            <p:ph type="title"/>
          </p:nvPr>
        </p:nvSpPr>
        <p:spPr>
          <a:xfrm>
            <a:off x="0" y="1"/>
            <a:ext cx="12192000" cy="683394"/>
          </a:xfrm>
        </p:spPr>
        <p:txBody>
          <a:bodyPr>
            <a:normAutofit fontScale="90000"/>
          </a:bodyPr>
          <a:lstStyle/>
          <a:p>
            <a:r>
              <a:rPr lang="ru-RU" sz="4800" dirty="0"/>
              <a:t>Клинические исследования</a:t>
            </a:r>
          </a:p>
        </p:txBody>
      </p:sp>
      <p:pic>
        <p:nvPicPr>
          <p:cNvPr id="8" name="Picture 7">
            <a:extLst>
              <a:ext uri="{FF2B5EF4-FFF2-40B4-BE49-F238E27FC236}">
                <a16:creationId xmlns:a16="http://schemas.microsoft.com/office/drawing/2014/main" id="{C25B88B1-13C5-1A07-3F58-48C787B39FC6}"/>
              </a:ext>
            </a:extLst>
          </p:cNvPr>
          <p:cNvPicPr>
            <a:picLocks noChangeAspect="1"/>
          </p:cNvPicPr>
          <p:nvPr/>
        </p:nvPicPr>
        <p:blipFill>
          <a:blip r:embed="rId2"/>
          <a:stretch>
            <a:fillRect/>
          </a:stretch>
        </p:blipFill>
        <p:spPr>
          <a:xfrm>
            <a:off x="0" y="1042963"/>
            <a:ext cx="5591914" cy="4953818"/>
          </a:xfrm>
          <a:prstGeom prst="rect">
            <a:avLst/>
          </a:prstGeom>
        </p:spPr>
      </p:pic>
      <p:pic>
        <p:nvPicPr>
          <p:cNvPr id="11" name="Picture 10">
            <a:extLst>
              <a:ext uri="{FF2B5EF4-FFF2-40B4-BE49-F238E27FC236}">
                <a16:creationId xmlns:a16="http://schemas.microsoft.com/office/drawing/2014/main" id="{A6FA842D-A7CA-676E-45A1-952056052B8B}"/>
              </a:ext>
            </a:extLst>
          </p:cNvPr>
          <p:cNvPicPr>
            <a:picLocks noChangeAspect="1"/>
          </p:cNvPicPr>
          <p:nvPr/>
        </p:nvPicPr>
        <p:blipFill>
          <a:blip r:embed="rId3"/>
          <a:stretch>
            <a:fillRect/>
          </a:stretch>
        </p:blipFill>
        <p:spPr>
          <a:xfrm>
            <a:off x="6102390" y="3595213"/>
            <a:ext cx="4625592" cy="3126262"/>
          </a:xfrm>
          <a:prstGeom prst="rect">
            <a:avLst/>
          </a:prstGeom>
        </p:spPr>
      </p:pic>
      <p:pic>
        <p:nvPicPr>
          <p:cNvPr id="13" name="Picture 12">
            <a:extLst>
              <a:ext uri="{FF2B5EF4-FFF2-40B4-BE49-F238E27FC236}">
                <a16:creationId xmlns:a16="http://schemas.microsoft.com/office/drawing/2014/main" id="{1382FE4D-22CD-0755-366C-1CB2CC335099}"/>
              </a:ext>
            </a:extLst>
          </p:cNvPr>
          <p:cNvPicPr>
            <a:picLocks noChangeAspect="1"/>
          </p:cNvPicPr>
          <p:nvPr/>
        </p:nvPicPr>
        <p:blipFill>
          <a:blip r:embed="rId4"/>
          <a:stretch>
            <a:fillRect/>
          </a:stretch>
        </p:blipFill>
        <p:spPr>
          <a:xfrm>
            <a:off x="6012873" y="762978"/>
            <a:ext cx="5898325" cy="2832235"/>
          </a:xfrm>
          <a:prstGeom prst="rect">
            <a:avLst/>
          </a:prstGeom>
        </p:spPr>
      </p:pic>
    </p:spTree>
    <p:extLst>
      <p:ext uri="{BB962C8B-B14F-4D97-AF65-F5344CB8AC3E}">
        <p14:creationId xmlns:p14="http://schemas.microsoft.com/office/powerpoint/2010/main" val="1051094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62C23-E870-B35E-9F87-4D641CC3F93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31E05F-E8B4-1C5D-DDEC-367E0AD7E32A}"/>
              </a:ext>
            </a:extLst>
          </p:cNvPr>
          <p:cNvSpPr>
            <a:spLocks noGrp="1"/>
          </p:cNvSpPr>
          <p:nvPr>
            <p:ph type="sldNum" sz="quarter" idx="12"/>
          </p:nvPr>
        </p:nvSpPr>
        <p:spPr/>
        <p:txBody>
          <a:bodyPr/>
          <a:lstStyle/>
          <a:p>
            <a:fld id="{4FAB73BC-B049-4115-A692-8D63A059BFB8}" type="slidenum">
              <a:rPr lang="en-US" smtClean="0"/>
              <a:pPr/>
              <a:t>24</a:t>
            </a:fld>
            <a:endParaRPr lang="en-US" dirty="0"/>
          </a:p>
        </p:txBody>
      </p:sp>
      <p:sp>
        <p:nvSpPr>
          <p:cNvPr id="5" name="Заголовок 1">
            <a:extLst>
              <a:ext uri="{FF2B5EF4-FFF2-40B4-BE49-F238E27FC236}">
                <a16:creationId xmlns:a16="http://schemas.microsoft.com/office/drawing/2014/main" id="{F7571CF7-6E1C-02F5-C9F9-1296E52AFD80}"/>
              </a:ext>
            </a:extLst>
          </p:cNvPr>
          <p:cNvSpPr>
            <a:spLocks noGrp="1"/>
          </p:cNvSpPr>
          <p:nvPr>
            <p:ph type="title"/>
          </p:nvPr>
        </p:nvSpPr>
        <p:spPr>
          <a:xfrm>
            <a:off x="0" y="1"/>
            <a:ext cx="12192000" cy="683394"/>
          </a:xfrm>
        </p:spPr>
        <p:txBody>
          <a:bodyPr>
            <a:normAutofit fontScale="90000"/>
          </a:bodyPr>
          <a:lstStyle/>
          <a:p>
            <a:r>
              <a:rPr lang="ru-RU" sz="4800" dirty="0"/>
              <a:t>Клинические исследования</a:t>
            </a:r>
          </a:p>
        </p:txBody>
      </p:sp>
      <p:pic>
        <p:nvPicPr>
          <p:cNvPr id="4" name="Picture 3">
            <a:extLst>
              <a:ext uri="{FF2B5EF4-FFF2-40B4-BE49-F238E27FC236}">
                <a16:creationId xmlns:a16="http://schemas.microsoft.com/office/drawing/2014/main" id="{6C9569B1-616F-608E-CFAD-EBB63AFAD43A}"/>
              </a:ext>
            </a:extLst>
          </p:cNvPr>
          <p:cNvPicPr>
            <a:picLocks noChangeAspect="1"/>
          </p:cNvPicPr>
          <p:nvPr/>
        </p:nvPicPr>
        <p:blipFill>
          <a:blip r:embed="rId2"/>
          <a:stretch>
            <a:fillRect/>
          </a:stretch>
        </p:blipFill>
        <p:spPr>
          <a:xfrm>
            <a:off x="115615" y="1107770"/>
            <a:ext cx="7772400" cy="5248580"/>
          </a:xfrm>
          <a:prstGeom prst="rect">
            <a:avLst/>
          </a:prstGeom>
        </p:spPr>
      </p:pic>
      <p:pic>
        <p:nvPicPr>
          <p:cNvPr id="10" name="Picture 9">
            <a:extLst>
              <a:ext uri="{FF2B5EF4-FFF2-40B4-BE49-F238E27FC236}">
                <a16:creationId xmlns:a16="http://schemas.microsoft.com/office/drawing/2014/main" id="{48129319-B172-15FD-7D96-91DB952F6D62}"/>
              </a:ext>
            </a:extLst>
          </p:cNvPr>
          <p:cNvPicPr>
            <a:picLocks noChangeAspect="1"/>
          </p:cNvPicPr>
          <p:nvPr/>
        </p:nvPicPr>
        <p:blipFill>
          <a:blip r:embed="rId3"/>
          <a:stretch>
            <a:fillRect/>
          </a:stretch>
        </p:blipFill>
        <p:spPr>
          <a:xfrm>
            <a:off x="7691412" y="136524"/>
            <a:ext cx="4403922" cy="6219825"/>
          </a:xfrm>
          <a:prstGeom prst="rect">
            <a:avLst/>
          </a:prstGeom>
        </p:spPr>
      </p:pic>
    </p:spTree>
    <p:extLst>
      <p:ext uri="{BB962C8B-B14F-4D97-AF65-F5344CB8AC3E}">
        <p14:creationId xmlns:p14="http://schemas.microsoft.com/office/powerpoint/2010/main" val="731971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DB33FB-2173-269F-8DF5-D86B1D1237B3}"/>
              </a:ext>
            </a:extLst>
          </p:cNvPr>
          <p:cNvSpPr>
            <a:spLocks noGrp="1"/>
          </p:cNvSpPr>
          <p:nvPr>
            <p:ph type="sldNum" sz="quarter" idx="12"/>
          </p:nvPr>
        </p:nvSpPr>
        <p:spPr/>
        <p:txBody>
          <a:bodyPr/>
          <a:lstStyle/>
          <a:p>
            <a:fld id="{4FAB73BC-B049-4115-A692-8D63A059BFB8}" type="slidenum">
              <a:rPr lang="en-US" smtClean="0"/>
              <a:pPr/>
              <a:t>25</a:t>
            </a:fld>
            <a:endParaRPr lang="en-US" dirty="0"/>
          </a:p>
        </p:txBody>
      </p:sp>
      <p:pic>
        <p:nvPicPr>
          <p:cNvPr id="4" name="Picture 3">
            <a:extLst>
              <a:ext uri="{FF2B5EF4-FFF2-40B4-BE49-F238E27FC236}">
                <a16:creationId xmlns:a16="http://schemas.microsoft.com/office/drawing/2014/main" id="{FBB47D43-3B7C-6A89-671E-B6C813A45BF2}"/>
              </a:ext>
            </a:extLst>
          </p:cNvPr>
          <p:cNvPicPr>
            <a:picLocks noChangeAspect="1"/>
          </p:cNvPicPr>
          <p:nvPr/>
        </p:nvPicPr>
        <p:blipFill>
          <a:blip r:embed="rId3"/>
          <a:stretch>
            <a:fillRect/>
          </a:stretch>
        </p:blipFill>
        <p:spPr>
          <a:xfrm>
            <a:off x="557494" y="683395"/>
            <a:ext cx="11077012" cy="5672955"/>
          </a:xfrm>
          <a:prstGeom prst="rect">
            <a:avLst/>
          </a:prstGeom>
        </p:spPr>
      </p:pic>
      <p:sp>
        <p:nvSpPr>
          <p:cNvPr id="7" name="Заголовок 1">
            <a:extLst>
              <a:ext uri="{FF2B5EF4-FFF2-40B4-BE49-F238E27FC236}">
                <a16:creationId xmlns:a16="http://schemas.microsoft.com/office/drawing/2014/main" id="{75FF750C-2BFA-422E-F638-E9CCBC4F5C63}"/>
              </a:ext>
            </a:extLst>
          </p:cNvPr>
          <p:cNvSpPr txBox="1">
            <a:spLocks/>
          </p:cNvSpPr>
          <p:nvPr/>
        </p:nvSpPr>
        <p:spPr>
          <a:xfrm>
            <a:off x="0" y="1"/>
            <a:ext cx="12192000" cy="68339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4800" dirty="0"/>
              <a:t>Биомаркеры</a:t>
            </a:r>
          </a:p>
        </p:txBody>
      </p:sp>
      <p:sp>
        <p:nvSpPr>
          <p:cNvPr id="6" name="TextBox 5">
            <a:extLst>
              <a:ext uri="{FF2B5EF4-FFF2-40B4-BE49-F238E27FC236}">
                <a16:creationId xmlns:a16="http://schemas.microsoft.com/office/drawing/2014/main" id="{18138C7E-0F65-24A7-6637-F4AD1B208DE1}"/>
              </a:ext>
            </a:extLst>
          </p:cNvPr>
          <p:cNvSpPr txBox="1"/>
          <p:nvPr/>
        </p:nvSpPr>
        <p:spPr>
          <a:xfrm>
            <a:off x="1" y="6581000"/>
            <a:ext cx="12191999" cy="276999"/>
          </a:xfrm>
          <a:prstGeom prst="rect">
            <a:avLst/>
          </a:prstGeom>
          <a:noFill/>
        </p:spPr>
        <p:txBody>
          <a:bodyPr wrap="square">
            <a:spAutoFit/>
          </a:bodyPr>
          <a:lstStyle/>
          <a:p>
            <a:r>
              <a:rPr lang="en-GB" sz="1200" b="0" i="0" dirty="0" err="1">
                <a:solidFill>
                  <a:srgbClr val="222222"/>
                </a:solidFill>
                <a:effectLst/>
              </a:rPr>
              <a:t>Tiriac</a:t>
            </a:r>
            <a:r>
              <a:rPr lang="en-GB" sz="1200" b="0" i="0" dirty="0">
                <a:solidFill>
                  <a:srgbClr val="222222"/>
                </a:solidFill>
                <a:effectLst/>
              </a:rPr>
              <a:t>, Hervé, et al. "Organoid profiling identifies common responders to chemotherapy in pancreatic cancer." </a:t>
            </a:r>
            <a:r>
              <a:rPr lang="en-GB" sz="1200" b="0" i="1" dirty="0">
                <a:solidFill>
                  <a:srgbClr val="222222"/>
                </a:solidFill>
                <a:effectLst/>
              </a:rPr>
              <a:t>Cancer discovery</a:t>
            </a:r>
            <a:r>
              <a:rPr lang="en-GB" sz="1200" b="0" i="0" dirty="0">
                <a:solidFill>
                  <a:srgbClr val="222222"/>
                </a:solidFill>
                <a:effectLst/>
              </a:rPr>
              <a:t> 8.9 (2018): 1112-1129.</a:t>
            </a:r>
            <a:endParaRPr lang="en-RU" sz="1200" dirty="0"/>
          </a:p>
        </p:txBody>
      </p:sp>
    </p:spTree>
    <p:extLst>
      <p:ext uri="{BB962C8B-B14F-4D97-AF65-F5344CB8AC3E}">
        <p14:creationId xmlns:p14="http://schemas.microsoft.com/office/powerpoint/2010/main" val="2222141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02D69"/>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28506" y="696896"/>
            <a:ext cx="6134986" cy="776176"/>
          </a:xfrm>
        </p:spPr>
        <p:txBody>
          <a:bodyPr>
            <a:normAutofit fontScale="90000"/>
          </a:bodyPr>
          <a:lstStyle/>
          <a:p>
            <a:pPr algn="ctr"/>
            <a:r>
              <a:rPr lang="ru-RU" b="1" dirty="0">
                <a:solidFill>
                  <a:schemeClr val="bg1"/>
                </a:solidFill>
                <a:latin typeface="Arial" panose="020B0604020202020204" pitchFamily="34" charset="0"/>
                <a:ea typeface="Cambria" panose="02040503050406030204" pitchFamily="18" charset="0"/>
                <a:cs typeface="Arial" panose="020B0604020202020204" pitchFamily="34" charset="0"/>
              </a:rPr>
              <a:t>Спасибо за внимание!</a:t>
            </a:r>
          </a:p>
        </p:txBody>
      </p:sp>
      <p:sp>
        <p:nvSpPr>
          <p:cNvPr id="6" name="Надпись 3">
            <a:extLst>
              <a:ext uri="{FF2B5EF4-FFF2-40B4-BE49-F238E27FC236}">
                <a16:creationId xmlns:a16="http://schemas.microsoft.com/office/drawing/2014/main" id="{23779A29-978A-B0C7-7625-1A0F4E353CF4}"/>
              </a:ext>
            </a:extLst>
          </p:cNvPr>
          <p:cNvSpPr txBox="1">
            <a:spLocks noChangeArrowheads="1"/>
          </p:cNvSpPr>
          <p:nvPr/>
        </p:nvSpPr>
        <p:spPr bwMode="auto">
          <a:xfrm>
            <a:off x="3875637" y="5940620"/>
            <a:ext cx="4194147" cy="58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indent="450215" algn="ctr">
              <a:lnSpc>
                <a:spcPct val="150000"/>
              </a:lnSpc>
              <a:spcBef>
                <a:spcPts val="600"/>
              </a:spcBef>
              <a:spcAft>
                <a:spcPts val="600"/>
              </a:spcAft>
            </a:pPr>
            <a:r>
              <a:rPr lang="ru-RU"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Москва, 2025 год</a:t>
            </a:r>
          </a:p>
          <a:p>
            <a:pPr indent="450215" algn="ctr">
              <a:lnSpc>
                <a:spcPct val="150000"/>
              </a:lnSpc>
              <a:spcBef>
                <a:spcPts val="600"/>
              </a:spcBef>
              <a:spcAft>
                <a:spcPts val="600"/>
              </a:spcAft>
            </a:pPr>
            <a:r>
              <a:rPr lang="ru-RU"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p>
        </p:txBody>
      </p:sp>
      <p:pic>
        <p:nvPicPr>
          <p:cNvPr id="13" name="Рисунок 12">
            <a:extLst>
              <a:ext uri="{FF2B5EF4-FFF2-40B4-BE49-F238E27FC236}">
                <a16:creationId xmlns:a16="http://schemas.microsoft.com/office/drawing/2014/main" id="{5840B671-FF10-D2D0-6812-6FCB88FAC74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0000"/>
                    </a14:imgEffect>
                  </a14:imgLayer>
                </a14:imgProps>
              </a:ext>
            </a:extLst>
          </a:blip>
          <a:stretch>
            <a:fillRect/>
          </a:stretch>
        </p:blipFill>
        <p:spPr>
          <a:xfrm>
            <a:off x="4618330" y="2028763"/>
            <a:ext cx="2955339" cy="2800474"/>
          </a:xfrm>
          <a:prstGeom prst="rect">
            <a:avLst/>
          </a:prstGeom>
        </p:spPr>
      </p:pic>
      <p:sp>
        <p:nvSpPr>
          <p:cNvPr id="3" name="Slide Number Placeholder 2">
            <a:extLst>
              <a:ext uri="{FF2B5EF4-FFF2-40B4-BE49-F238E27FC236}">
                <a16:creationId xmlns:a16="http://schemas.microsoft.com/office/drawing/2014/main" id="{13A7F153-CFCB-E834-BB91-C9D30D7FE52E}"/>
              </a:ext>
            </a:extLst>
          </p:cNvPr>
          <p:cNvSpPr>
            <a:spLocks noGrp="1"/>
          </p:cNvSpPr>
          <p:nvPr>
            <p:ph type="sldNum" sz="quarter" idx="12"/>
          </p:nvPr>
        </p:nvSpPr>
        <p:spPr/>
        <p:txBody>
          <a:bodyPr/>
          <a:lstStyle/>
          <a:p>
            <a:fld id="{4FAB73BC-B049-4115-A692-8D63A059BFB8}" type="slidenum">
              <a:rPr lang="en-US" smtClean="0"/>
              <a:pPr/>
              <a:t>26</a:t>
            </a:fld>
            <a:endParaRPr lang="en-US" dirty="0"/>
          </a:p>
        </p:txBody>
      </p:sp>
    </p:spTree>
    <p:extLst>
      <p:ext uri="{BB962C8B-B14F-4D97-AF65-F5344CB8AC3E}">
        <p14:creationId xmlns:p14="http://schemas.microsoft.com/office/powerpoint/2010/main" val="337424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81AB6-00E6-E998-E061-FF7C4B5B6ADE}"/>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0ADCB137-A052-7F2C-87C7-9B4A19842DDF}"/>
              </a:ext>
            </a:extLst>
          </p:cNvPr>
          <p:cNvSpPr>
            <a:spLocks noGrp="1"/>
          </p:cNvSpPr>
          <p:nvPr>
            <p:ph type="sldNum" sz="quarter" idx="12"/>
          </p:nvPr>
        </p:nvSpPr>
        <p:spPr>
          <a:xfrm>
            <a:off x="8610600" y="6356350"/>
            <a:ext cx="2743200" cy="365125"/>
          </a:xfrm>
        </p:spPr>
        <p:txBody>
          <a:bodyPr/>
          <a:lstStyle/>
          <a:p>
            <a:fld id="{4FAB73BC-B049-4115-A692-8D63A059BFB8}" type="slidenum">
              <a:rPr lang="en-US" sz="1800" smtClean="0"/>
              <a:pPr/>
              <a:t>3</a:t>
            </a:fld>
            <a:endParaRPr lang="en-US" dirty="0"/>
          </a:p>
        </p:txBody>
      </p:sp>
      <p:sp>
        <p:nvSpPr>
          <p:cNvPr id="6" name="Заголовок 1">
            <a:extLst>
              <a:ext uri="{FF2B5EF4-FFF2-40B4-BE49-F238E27FC236}">
                <a16:creationId xmlns:a16="http://schemas.microsoft.com/office/drawing/2014/main" id="{0D5BA970-5342-1EEB-0B61-C456B7F40C4D}"/>
              </a:ext>
            </a:extLst>
          </p:cNvPr>
          <p:cNvSpPr>
            <a:spLocks noGrp="1"/>
          </p:cNvSpPr>
          <p:nvPr>
            <p:ph type="title"/>
          </p:nvPr>
        </p:nvSpPr>
        <p:spPr>
          <a:xfrm>
            <a:off x="0" y="1"/>
            <a:ext cx="12192000" cy="683394"/>
          </a:xfrm>
        </p:spPr>
        <p:txBody>
          <a:bodyPr>
            <a:normAutofit fontScale="90000"/>
          </a:bodyPr>
          <a:lstStyle/>
          <a:p>
            <a:r>
              <a:rPr lang="ru-RU" sz="4800" dirty="0"/>
              <a:t>Сравнение модельных систем</a:t>
            </a:r>
          </a:p>
        </p:txBody>
      </p:sp>
      <p:sp>
        <p:nvSpPr>
          <p:cNvPr id="8" name="TextBox 7">
            <a:extLst>
              <a:ext uri="{FF2B5EF4-FFF2-40B4-BE49-F238E27FC236}">
                <a16:creationId xmlns:a16="http://schemas.microsoft.com/office/drawing/2014/main" id="{47AD185A-09DD-D705-86B1-626E1B0B2049}"/>
              </a:ext>
            </a:extLst>
          </p:cNvPr>
          <p:cNvSpPr txBox="1"/>
          <p:nvPr/>
        </p:nvSpPr>
        <p:spPr>
          <a:xfrm>
            <a:off x="0" y="6396334"/>
            <a:ext cx="10998200" cy="461665"/>
          </a:xfrm>
          <a:prstGeom prst="rect">
            <a:avLst/>
          </a:prstGeom>
          <a:noFill/>
        </p:spPr>
        <p:txBody>
          <a:bodyPr wrap="square">
            <a:spAutoFit/>
          </a:bodyPr>
          <a:lstStyle/>
          <a:p>
            <a:r>
              <a:rPr lang="en-GB" sz="1200" b="0" i="0" dirty="0">
                <a:solidFill>
                  <a:srgbClr val="222222"/>
                </a:solidFill>
                <a:effectLst/>
                <a:latin typeface="Arial" panose="020B0604020202020204" pitchFamily="34" charset="0"/>
              </a:rPr>
              <a:t>Kim, Jihoon, Bon-Kyoung Koo, and Juergen A. Knoblich. "Human organoids: model systems for human biology and medicine." </a:t>
            </a:r>
            <a:r>
              <a:rPr lang="en-GB" sz="1200" b="0" i="1" dirty="0">
                <a:solidFill>
                  <a:srgbClr val="222222"/>
                </a:solidFill>
                <a:effectLst/>
                <a:latin typeface="Arial" panose="020B0604020202020204" pitchFamily="34" charset="0"/>
              </a:rPr>
              <a:t>Nature reviews Molecular cell biology</a:t>
            </a:r>
            <a:r>
              <a:rPr lang="en-GB" sz="1200" b="0" i="0" dirty="0">
                <a:solidFill>
                  <a:srgbClr val="222222"/>
                </a:solidFill>
                <a:effectLst/>
                <a:latin typeface="Arial" panose="020B0604020202020204" pitchFamily="34" charset="0"/>
              </a:rPr>
              <a:t> 21.10 (2020): 571-584.</a:t>
            </a:r>
            <a:endParaRPr lang="en-RU" sz="1200" dirty="0"/>
          </a:p>
        </p:txBody>
      </p:sp>
      <p:pic>
        <p:nvPicPr>
          <p:cNvPr id="1026" name="Picture 2" descr="Fig. 1">
            <a:extLst>
              <a:ext uri="{FF2B5EF4-FFF2-40B4-BE49-F238E27FC236}">
                <a16:creationId xmlns:a16="http://schemas.microsoft.com/office/drawing/2014/main" id="{5CDC3AE2-0398-1654-5E6B-BD204CB29D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1805"/>
          <a:stretch/>
        </p:blipFill>
        <p:spPr bwMode="auto">
          <a:xfrm>
            <a:off x="0" y="863600"/>
            <a:ext cx="9533467" cy="513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99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74269-35BB-1C15-B530-4A72AA0E0A6D}"/>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AF0BB233-A6A2-4E7B-9C6A-AAA87599B961}"/>
              </a:ext>
            </a:extLst>
          </p:cNvPr>
          <p:cNvSpPr>
            <a:spLocks noGrp="1"/>
          </p:cNvSpPr>
          <p:nvPr>
            <p:ph type="sldNum" sz="quarter" idx="12"/>
          </p:nvPr>
        </p:nvSpPr>
        <p:spPr>
          <a:xfrm>
            <a:off x="8610600" y="6356350"/>
            <a:ext cx="2743200" cy="365125"/>
          </a:xfrm>
        </p:spPr>
        <p:txBody>
          <a:bodyPr/>
          <a:lstStyle/>
          <a:p>
            <a:fld id="{4FAB73BC-B049-4115-A692-8D63A059BFB8}" type="slidenum">
              <a:rPr lang="en-US" sz="1800" smtClean="0"/>
              <a:pPr/>
              <a:t>4</a:t>
            </a:fld>
            <a:endParaRPr lang="en-US" dirty="0"/>
          </a:p>
        </p:txBody>
      </p:sp>
      <p:sp>
        <p:nvSpPr>
          <p:cNvPr id="6" name="Заголовок 1">
            <a:extLst>
              <a:ext uri="{FF2B5EF4-FFF2-40B4-BE49-F238E27FC236}">
                <a16:creationId xmlns:a16="http://schemas.microsoft.com/office/drawing/2014/main" id="{AA19CB2F-5701-C5A0-4823-C27958B828A8}"/>
              </a:ext>
            </a:extLst>
          </p:cNvPr>
          <p:cNvSpPr>
            <a:spLocks noGrp="1"/>
          </p:cNvSpPr>
          <p:nvPr>
            <p:ph type="title"/>
          </p:nvPr>
        </p:nvSpPr>
        <p:spPr>
          <a:xfrm>
            <a:off x="0" y="1"/>
            <a:ext cx="12192000" cy="683394"/>
          </a:xfrm>
        </p:spPr>
        <p:txBody>
          <a:bodyPr>
            <a:normAutofit fontScale="90000"/>
          </a:bodyPr>
          <a:lstStyle/>
          <a:p>
            <a:r>
              <a:rPr lang="ru-RU" sz="4800" dirty="0"/>
              <a:t>Сравнение модельных систем</a:t>
            </a:r>
          </a:p>
        </p:txBody>
      </p:sp>
      <p:sp>
        <p:nvSpPr>
          <p:cNvPr id="8" name="TextBox 7">
            <a:extLst>
              <a:ext uri="{FF2B5EF4-FFF2-40B4-BE49-F238E27FC236}">
                <a16:creationId xmlns:a16="http://schemas.microsoft.com/office/drawing/2014/main" id="{9091D48D-74B0-7737-B7F1-DDFC3A214830}"/>
              </a:ext>
            </a:extLst>
          </p:cNvPr>
          <p:cNvSpPr txBox="1"/>
          <p:nvPr/>
        </p:nvSpPr>
        <p:spPr>
          <a:xfrm>
            <a:off x="0" y="6396334"/>
            <a:ext cx="10998200" cy="461665"/>
          </a:xfrm>
          <a:prstGeom prst="rect">
            <a:avLst/>
          </a:prstGeom>
          <a:noFill/>
        </p:spPr>
        <p:txBody>
          <a:bodyPr wrap="square">
            <a:spAutoFit/>
          </a:bodyPr>
          <a:lstStyle/>
          <a:p>
            <a:r>
              <a:rPr lang="en-GB" sz="1200" b="0" i="0" dirty="0">
                <a:solidFill>
                  <a:srgbClr val="222222"/>
                </a:solidFill>
                <a:effectLst/>
                <a:latin typeface="Arial" panose="020B0604020202020204" pitchFamily="34" charset="0"/>
              </a:rPr>
              <a:t>Kim, Jihoon, Bon-Kyoung Koo, and Juergen A. Knoblich. "Human organoids: model systems for human biology and medicine." </a:t>
            </a:r>
            <a:r>
              <a:rPr lang="en-GB" sz="1200" b="0" i="1" dirty="0">
                <a:solidFill>
                  <a:srgbClr val="222222"/>
                </a:solidFill>
                <a:effectLst/>
                <a:latin typeface="Arial" panose="020B0604020202020204" pitchFamily="34" charset="0"/>
              </a:rPr>
              <a:t>Nature reviews Molecular cell biology</a:t>
            </a:r>
            <a:r>
              <a:rPr lang="en-GB" sz="1200" b="0" i="0" dirty="0">
                <a:solidFill>
                  <a:srgbClr val="222222"/>
                </a:solidFill>
                <a:effectLst/>
                <a:latin typeface="Arial" panose="020B0604020202020204" pitchFamily="34" charset="0"/>
              </a:rPr>
              <a:t> 21.10 (2020): 571-584.</a:t>
            </a:r>
            <a:endParaRPr lang="en-RU" sz="1200" dirty="0"/>
          </a:p>
        </p:txBody>
      </p:sp>
      <p:pic>
        <p:nvPicPr>
          <p:cNvPr id="1026" name="Picture 2" descr="Fig. 1">
            <a:extLst>
              <a:ext uri="{FF2B5EF4-FFF2-40B4-BE49-F238E27FC236}">
                <a16:creationId xmlns:a16="http://schemas.microsoft.com/office/drawing/2014/main" id="{2EF73C68-E2B7-C637-B7E7-08BC40CBD1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3600"/>
            <a:ext cx="12192000" cy="5130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6867D0E-8F18-D247-24E1-37DC3F004F06}"/>
              </a:ext>
            </a:extLst>
          </p:cNvPr>
          <p:cNvSpPr/>
          <p:nvPr/>
        </p:nvSpPr>
        <p:spPr>
          <a:xfrm>
            <a:off x="9440334" y="795867"/>
            <a:ext cx="2683933" cy="4783666"/>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Tree>
    <p:extLst>
      <p:ext uri="{BB962C8B-B14F-4D97-AF65-F5344CB8AC3E}">
        <p14:creationId xmlns:p14="http://schemas.microsoft.com/office/powerpoint/2010/main" val="3816274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F5758-D66B-E634-AEF4-DF9D0D790BB6}"/>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74A713F3-7A1B-EFCB-020D-7042058964E2}"/>
              </a:ext>
            </a:extLst>
          </p:cNvPr>
          <p:cNvSpPr>
            <a:spLocks noGrp="1"/>
          </p:cNvSpPr>
          <p:nvPr>
            <p:ph type="sldNum" sz="quarter" idx="12"/>
          </p:nvPr>
        </p:nvSpPr>
        <p:spPr>
          <a:xfrm>
            <a:off x="8610600" y="6356350"/>
            <a:ext cx="2743200" cy="365125"/>
          </a:xfrm>
        </p:spPr>
        <p:txBody>
          <a:bodyPr/>
          <a:lstStyle/>
          <a:p>
            <a:fld id="{4FAB73BC-B049-4115-A692-8D63A059BFB8}" type="slidenum">
              <a:rPr lang="en-US" sz="1800" smtClean="0"/>
              <a:pPr/>
              <a:t>5</a:t>
            </a:fld>
            <a:endParaRPr lang="en-US" dirty="0"/>
          </a:p>
        </p:txBody>
      </p:sp>
      <p:sp>
        <p:nvSpPr>
          <p:cNvPr id="6" name="Заголовок 1">
            <a:extLst>
              <a:ext uri="{FF2B5EF4-FFF2-40B4-BE49-F238E27FC236}">
                <a16:creationId xmlns:a16="http://schemas.microsoft.com/office/drawing/2014/main" id="{AEEFEFF7-1F46-03D6-F78C-FFCC0217BBB5}"/>
              </a:ext>
            </a:extLst>
          </p:cNvPr>
          <p:cNvSpPr>
            <a:spLocks noGrp="1"/>
          </p:cNvSpPr>
          <p:nvPr>
            <p:ph type="title"/>
          </p:nvPr>
        </p:nvSpPr>
        <p:spPr>
          <a:xfrm>
            <a:off x="0" y="1"/>
            <a:ext cx="12192000" cy="683394"/>
          </a:xfrm>
        </p:spPr>
        <p:txBody>
          <a:bodyPr>
            <a:normAutofit fontScale="90000"/>
          </a:bodyPr>
          <a:lstStyle/>
          <a:p>
            <a:r>
              <a:rPr lang="ru-RU" sz="4800" dirty="0"/>
              <a:t>Что такое органоиды?</a:t>
            </a:r>
          </a:p>
        </p:txBody>
      </p:sp>
      <p:sp>
        <p:nvSpPr>
          <p:cNvPr id="9" name="TextBox 8">
            <a:extLst>
              <a:ext uri="{FF2B5EF4-FFF2-40B4-BE49-F238E27FC236}">
                <a16:creationId xmlns:a16="http://schemas.microsoft.com/office/drawing/2014/main" id="{9AD16C5C-E195-4D3A-E265-F8AA08E08C3C}"/>
              </a:ext>
            </a:extLst>
          </p:cNvPr>
          <p:cNvSpPr txBox="1"/>
          <p:nvPr/>
        </p:nvSpPr>
        <p:spPr>
          <a:xfrm>
            <a:off x="1" y="3472836"/>
            <a:ext cx="12191999" cy="646331"/>
          </a:xfrm>
          <a:prstGeom prst="rect">
            <a:avLst/>
          </a:prstGeom>
          <a:noFill/>
        </p:spPr>
        <p:txBody>
          <a:bodyPr wrap="square">
            <a:spAutoFit/>
          </a:bodyPr>
          <a:lstStyle/>
          <a:p>
            <a:r>
              <a:rPr lang="en-GB" b="0" i="0" dirty="0">
                <a:solidFill>
                  <a:srgbClr val="222222"/>
                </a:solidFill>
                <a:effectLst/>
              </a:rPr>
              <a:t>An organoid is a </a:t>
            </a:r>
            <a:r>
              <a:rPr lang="en-GB" b="1" i="0" dirty="0">
                <a:solidFill>
                  <a:srgbClr val="222222"/>
                </a:solidFill>
                <a:effectLst/>
              </a:rPr>
              <a:t>self-organized 3D </a:t>
            </a:r>
            <a:r>
              <a:rPr lang="en-GB" b="0" i="0" dirty="0">
                <a:solidFill>
                  <a:srgbClr val="222222"/>
                </a:solidFill>
                <a:effectLst/>
              </a:rPr>
              <a:t>tissue that is typically derived from </a:t>
            </a:r>
            <a:r>
              <a:rPr lang="en-GB" b="1" i="0" dirty="0">
                <a:solidFill>
                  <a:srgbClr val="222222"/>
                </a:solidFill>
                <a:effectLst/>
              </a:rPr>
              <a:t>stem cells</a:t>
            </a:r>
            <a:r>
              <a:rPr lang="en-GB" b="0" i="0" dirty="0">
                <a:solidFill>
                  <a:srgbClr val="222222"/>
                </a:solidFill>
                <a:effectLst/>
              </a:rPr>
              <a:t> (pluripotent, </a:t>
            </a:r>
            <a:r>
              <a:rPr lang="en-GB" b="0" i="0" dirty="0" err="1">
                <a:solidFill>
                  <a:srgbClr val="222222"/>
                </a:solidFill>
                <a:effectLst/>
              </a:rPr>
              <a:t>fetal</a:t>
            </a:r>
            <a:r>
              <a:rPr lang="en-GB" b="0" i="0" dirty="0">
                <a:solidFill>
                  <a:srgbClr val="222222"/>
                </a:solidFill>
                <a:effectLst/>
              </a:rPr>
              <a:t> or adult), and which </a:t>
            </a:r>
            <a:r>
              <a:rPr lang="en-GB" b="1" i="0" dirty="0">
                <a:solidFill>
                  <a:srgbClr val="222222"/>
                </a:solidFill>
                <a:effectLst/>
              </a:rPr>
              <a:t>mimics the key functional, structural and biological complexity of an organ</a:t>
            </a:r>
            <a:r>
              <a:rPr lang="ru-RU" b="1" dirty="0">
                <a:solidFill>
                  <a:srgbClr val="222222"/>
                </a:solidFill>
              </a:rPr>
              <a:t>.</a:t>
            </a:r>
            <a:endParaRPr lang="en-RU" b="1" dirty="0"/>
          </a:p>
        </p:txBody>
      </p:sp>
      <p:sp>
        <p:nvSpPr>
          <p:cNvPr id="13" name="TextBox 12">
            <a:extLst>
              <a:ext uri="{FF2B5EF4-FFF2-40B4-BE49-F238E27FC236}">
                <a16:creationId xmlns:a16="http://schemas.microsoft.com/office/drawing/2014/main" id="{78131C07-3D77-51D4-A5AD-FEF79E2DA33E}"/>
              </a:ext>
            </a:extLst>
          </p:cNvPr>
          <p:cNvSpPr txBox="1"/>
          <p:nvPr/>
        </p:nvSpPr>
        <p:spPr>
          <a:xfrm>
            <a:off x="-4" y="4119167"/>
            <a:ext cx="12191999" cy="276999"/>
          </a:xfrm>
          <a:prstGeom prst="rect">
            <a:avLst/>
          </a:prstGeom>
          <a:noFill/>
        </p:spPr>
        <p:txBody>
          <a:bodyPr wrap="square">
            <a:spAutoFit/>
          </a:bodyPr>
          <a:lstStyle/>
          <a:p>
            <a:r>
              <a:rPr lang="en-GB" sz="1200" b="0" i="0" dirty="0">
                <a:solidFill>
                  <a:srgbClr val="222222"/>
                </a:solidFill>
                <a:effectLst/>
              </a:rPr>
              <a:t>Zhao, Zixuan, et al. "Organoids." </a:t>
            </a:r>
            <a:r>
              <a:rPr lang="en-GB" sz="1200" b="0" i="1" dirty="0">
                <a:solidFill>
                  <a:srgbClr val="222222"/>
                </a:solidFill>
                <a:effectLst/>
              </a:rPr>
              <a:t>Nature Reviews Methods Primers</a:t>
            </a:r>
            <a:r>
              <a:rPr lang="en-GB" sz="1200" b="0" i="0" dirty="0">
                <a:solidFill>
                  <a:srgbClr val="222222"/>
                </a:solidFill>
                <a:effectLst/>
              </a:rPr>
              <a:t> 2.1 (2022): 94.</a:t>
            </a:r>
            <a:endParaRPr lang="en-RU" sz="1200" dirty="0"/>
          </a:p>
        </p:txBody>
      </p:sp>
      <p:sp>
        <p:nvSpPr>
          <p:cNvPr id="15" name="TextBox 14">
            <a:extLst>
              <a:ext uri="{FF2B5EF4-FFF2-40B4-BE49-F238E27FC236}">
                <a16:creationId xmlns:a16="http://schemas.microsoft.com/office/drawing/2014/main" id="{8064B53B-A256-42AF-2591-023DA1389322}"/>
              </a:ext>
            </a:extLst>
          </p:cNvPr>
          <p:cNvSpPr txBox="1"/>
          <p:nvPr/>
        </p:nvSpPr>
        <p:spPr>
          <a:xfrm>
            <a:off x="-2" y="832415"/>
            <a:ext cx="12191998" cy="646331"/>
          </a:xfrm>
          <a:prstGeom prst="rect">
            <a:avLst/>
          </a:prstGeom>
          <a:noFill/>
        </p:spPr>
        <p:txBody>
          <a:bodyPr wrap="square">
            <a:spAutoFit/>
          </a:bodyPr>
          <a:lstStyle/>
          <a:p>
            <a:r>
              <a:rPr lang="en-GB" b="0" i="0" dirty="0">
                <a:solidFill>
                  <a:srgbClr val="2E2E2E"/>
                </a:solidFill>
                <a:effectLst/>
              </a:rPr>
              <a:t>… an organoid is now defined as a </a:t>
            </a:r>
            <a:r>
              <a:rPr lang="en-GB" b="1" i="0" dirty="0">
                <a:solidFill>
                  <a:srgbClr val="2E2E2E"/>
                </a:solidFill>
                <a:effectLst/>
              </a:rPr>
              <a:t>3D structure</a:t>
            </a:r>
            <a:r>
              <a:rPr lang="en-GB" b="0" i="0" dirty="0">
                <a:solidFill>
                  <a:srgbClr val="2E2E2E"/>
                </a:solidFill>
                <a:effectLst/>
              </a:rPr>
              <a:t> grown from </a:t>
            </a:r>
            <a:r>
              <a:rPr lang="en-GB" b="1" i="0" dirty="0">
                <a:solidFill>
                  <a:srgbClr val="2E2E2E"/>
                </a:solidFill>
                <a:effectLst/>
              </a:rPr>
              <a:t>stem cells</a:t>
            </a:r>
            <a:r>
              <a:rPr lang="en-GB" b="0" i="0" dirty="0">
                <a:solidFill>
                  <a:srgbClr val="2E2E2E"/>
                </a:solidFill>
                <a:effectLst/>
              </a:rPr>
              <a:t> and </a:t>
            </a:r>
            <a:r>
              <a:rPr lang="en-GB" b="1" i="0" dirty="0">
                <a:solidFill>
                  <a:srgbClr val="2E2E2E"/>
                </a:solidFill>
                <a:effectLst/>
              </a:rPr>
              <a:t>consisting of organ-specific cell types</a:t>
            </a:r>
            <a:r>
              <a:rPr lang="en-GB" b="0" i="0" dirty="0">
                <a:solidFill>
                  <a:srgbClr val="2E2E2E"/>
                </a:solidFill>
                <a:effectLst/>
              </a:rPr>
              <a:t> that </a:t>
            </a:r>
            <a:r>
              <a:rPr lang="en-GB" b="1" i="0" dirty="0">
                <a:solidFill>
                  <a:srgbClr val="2E2E2E"/>
                </a:solidFill>
                <a:effectLst/>
              </a:rPr>
              <a:t>self-organizes</a:t>
            </a:r>
            <a:r>
              <a:rPr lang="en-GB" b="0" i="0" dirty="0">
                <a:solidFill>
                  <a:srgbClr val="2E2E2E"/>
                </a:solidFill>
                <a:effectLst/>
              </a:rPr>
              <a:t> through cell sorting and spatially restricted lineage commitment …</a:t>
            </a:r>
            <a:endParaRPr lang="en-RU" dirty="0"/>
          </a:p>
        </p:txBody>
      </p:sp>
      <p:sp>
        <p:nvSpPr>
          <p:cNvPr id="17" name="TextBox 16">
            <a:extLst>
              <a:ext uri="{FF2B5EF4-FFF2-40B4-BE49-F238E27FC236}">
                <a16:creationId xmlns:a16="http://schemas.microsoft.com/office/drawing/2014/main" id="{FFB57726-58D5-344D-235B-C5B9ED85EC26}"/>
              </a:ext>
            </a:extLst>
          </p:cNvPr>
          <p:cNvSpPr txBox="1"/>
          <p:nvPr/>
        </p:nvSpPr>
        <p:spPr>
          <a:xfrm>
            <a:off x="-2" y="1478746"/>
            <a:ext cx="12191997" cy="276999"/>
          </a:xfrm>
          <a:prstGeom prst="rect">
            <a:avLst/>
          </a:prstGeom>
          <a:noFill/>
        </p:spPr>
        <p:txBody>
          <a:bodyPr wrap="square">
            <a:spAutoFit/>
          </a:bodyPr>
          <a:lstStyle/>
          <a:p>
            <a:r>
              <a:rPr lang="en-GB" sz="1200" b="0" i="0">
                <a:solidFill>
                  <a:srgbClr val="222222"/>
                </a:solidFill>
                <a:effectLst/>
                <a:latin typeface="Calibri" panose="020F0502020204030204" pitchFamily="34" charset="0"/>
                <a:cs typeface="Calibri" panose="020F0502020204030204" pitchFamily="34" charset="0"/>
              </a:rPr>
              <a:t>Clevers, Hans. "Modeling development and disease with organoids." </a:t>
            </a:r>
            <a:r>
              <a:rPr lang="en-GB" sz="1200" b="0" i="1">
                <a:solidFill>
                  <a:srgbClr val="222222"/>
                </a:solidFill>
                <a:effectLst/>
                <a:latin typeface="Calibri" panose="020F0502020204030204" pitchFamily="34" charset="0"/>
                <a:cs typeface="Calibri" panose="020F0502020204030204" pitchFamily="34" charset="0"/>
              </a:rPr>
              <a:t>Cell</a:t>
            </a:r>
            <a:r>
              <a:rPr lang="en-GB" sz="1200" b="0" i="0">
                <a:solidFill>
                  <a:srgbClr val="222222"/>
                </a:solidFill>
                <a:effectLst/>
                <a:latin typeface="Calibri" panose="020F0502020204030204" pitchFamily="34" charset="0"/>
                <a:cs typeface="Calibri" panose="020F0502020204030204" pitchFamily="34" charset="0"/>
              </a:rPr>
              <a:t> 165.7 (2016): 1586-1597.</a:t>
            </a:r>
            <a:endParaRPr lang="en-RU" sz="12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382D5E01-A9BF-42F5-255A-28FA85B81C73}"/>
              </a:ext>
            </a:extLst>
          </p:cNvPr>
          <p:cNvSpPr txBox="1"/>
          <p:nvPr/>
        </p:nvSpPr>
        <p:spPr>
          <a:xfrm>
            <a:off x="0" y="2014597"/>
            <a:ext cx="12192002" cy="923330"/>
          </a:xfrm>
          <a:prstGeom prst="rect">
            <a:avLst/>
          </a:prstGeom>
          <a:noFill/>
        </p:spPr>
        <p:txBody>
          <a:bodyPr wrap="square">
            <a:spAutoFit/>
          </a:bodyPr>
          <a:lstStyle/>
          <a:p>
            <a:r>
              <a:rPr lang="en-GB" b="0" i="0" dirty="0">
                <a:solidFill>
                  <a:srgbClr val="1F1F1F"/>
                </a:solidFill>
                <a:effectLst/>
                <a:latin typeface="Calibri" panose="020F0502020204030204" pitchFamily="34" charset="0"/>
                <a:cs typeface="Calibri" panose="020F0502020204030204" pitchFamily="34" charset="0"/>
              </a:rPr>
              <a:t>The modern term organoid refers to cells growing in a defined </a:t>
            </a:r>
            <a:r>
              <a:rPr lang="en-GB" b="1" i="0" dirty="0">
                <a:solidFill>
                  <a:srgbClr val="1F1F1F"/>
                </a:solidFill>
                <a:effectLst/>
                <a:latin typeface="Calibri" panose="020F0502020204030204" pitchFamily="34" charset="0"/>
                <a:cs typeface="Calibri" panose="020F0502020204030204" pitchFamily="34" charset="0"/>
              </a:rPr>
              <a:t>three-dimensional (3D)</a:t>
            </a:r>
            <a:r>
              <a:rPr lang="en-GB" b="0" i="0" dirty="0">
                <a:solidFill>
                  <a:srgbClr val="1F1F1F"/>
                </a:solidFill>
                <a:effectLst/>
                <a:latin typeface="Calibri" panose="020F0502020204030204" pitchFamily="34" charset="0"/>
                <a:cs typeface="Calibri" panose="020F0502020204030204" pitchFamily="34" charset="0"/>
              </a:rPr>
              <a:t> environment </a:t>
            </a:r>
            <a:r>
              <a:rPr lang="en-GB" b="0" i="1" dirty="0">
                <a:solidFill>
                  <a:srgbClr val="1F1F1F"/>
                </a:solidFill>
                <a:effectLst/>
                <a:latin typeface="Calibri" panose="020F0502020204030204" pitchFamily="34" charset="0"/>
                <a:cs typeface="Calibri" panose="020F0502020204030204" pitchFamily="34" charset="0"/>
              </a:rPr>
              <a:t>in vitro</a:t>
            </a:r>
            <a:r>
              <a:rPr lang="en-GB" b="0" i="0" dirty="0">
                <a:solidFill>
                  <a:srgbClr val="1F1F1F"/>
                </a:solidFill>
                <a:effectLst/>
                <a:latin typeface="Calibri" panose="020F0502020204030204" pitchFamily="34" charset="0"/>
                <a:cs typeface="Calibri" panose="020F0502020204030204" pitchFamily="34" charset="0"/>
              </a:rPr>
              <a:t> to form mini-clusters of cells that </a:t>
            </a:r>
            <a:r>
              <a:rPr lang="en-GB" b="1" i="0" dirty="0">
                <a:solidFill>
                  <a:srgbClr val="1F1F1F"/>
                </a:solidFill>
                <a:effectLst/>
                <a:latin typeface="Calibri" panose="020F0502020204030204" pitchFamily="34" charset="0"/>
                <a:cs typeface="Calibri" panose="020F0502020204030204" pitchFamily="34" charset="0"/>
              </a:rPr>
              <a:t>self-organize</a:t>
            </a:r>
            <a:r>
              <a:rPr lang="en-GB" b="0" i="0" dirty="0">
                <a:solidFill>
                  <a:srgbClr val="1F1F1F"/>
                </a:solidFill>
                <a:effectLst/>
                <a:latin typeface="Calibri" panose="020F0502020204030204" pitchFamily="34" charset="0"/>
                <a:cs typeface="Calibri" panose="020F0502020204030204" pitchFamily="34" charset="0"/>
              </a:rPr>
              <a:t> and differentiate into functional cell types, </a:t>
            </a:r>
            <a:r>
              <a:rPr lang="en-GB" b="1" i="0" dirty="0">
                <a:solidFill>
                  <a:srgbClr val="1F1F1F"/>
                </a:solidFill>
                <a:effectLst/>
                <a:latin typeface="Calibri" panose="020F0502020204030204" pitchFamily="34" charset="0"/>
                <a:cs typeface="Calibri" panose="020F0502020204030204" pitchFamily="34" charset="0"/>
              </a:rPr>
              <a:t>recapitulating the structure and function of an organ </a:t>
            </a:r>
            <a:r>
              <a:rPr lang="en-GB" b="1" i="1" dirty="0">
                <a:solidFill>
                  <a:srgbClr val="1F1F1F"/>
                </a:solidFill>
                <a:effectLst/>
                <a:latin typeface="Calibri" panose="020F0502020204030204" pitchFamily="34" charset="0"/>
                <a:cs typeface="Calibri" panose="020F0502020204030204" pitchFamily="34" charset="0"/>
              </a:rPr>
              <a:t>in vivo </a:t>
            </a:r>
            <a:r>
              <a:rPr lang="en-GB" b="0" i="0" dirty="0">
                <a:solidFill>
                  <a:srgbClr val="1F1F1F"/>
                </a:solidFill>
                <a:effectLst/>
                <a:latin typeface="Calibri" panose="020F0502020204030204" pitchFamily="34" charset="0"/>
                <a:cs typeface="Calibri" panose="020F0502020204030204" pitchFamily="34" charset="0"/>
              </a:rPr>
              <a:t>(hence, also called “mini-organs”).</a:t>
            </a:r>
            <a:endParaRPr lang="en-RU"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6FBFBB4A-1C30-08FC-7973-01225B61BFD3}"/>
              </a:ext>
            </a:extLst>
          </p:cNvPr>
          <p:cNvSpPr txBox="1"/>
          <p:nvPr/>
        </p:nvSpPr>
        <p:spPr>
          <a:xfrm>
            <a:off x="5" y="2941118"/>
            <a:ext cx="12191995" cy="276999"/>
          </a:xfrm>
          <a:prstGeom prst="rect">
            <a:avLst/>
          </a:prstGeom>
          <a:noFill/>
        </p:spPr>
        <p:txBody>
          <a:bodyPr wrap="square">
            <a:spAutoFit/>
          </a:bodyPr>
          <a:lstStyle/>
          <a:p>
            <a:r>
              <a:rPr lang="en-GB" sz="1200" b="0" i="0" dirty="0" err="1">
                <a:solidFill>
                  <a:srgbClr val="222222"/>
                </a:solidFill>
                <a:effectLst/>
                <a:latin typeface="Calibri" panose="020F0502020204030204" pitchFamily="34" charset="0"/>
                <a:cs typeface="Calibri" panose="020F0502020204030204" pitchFamily="34" charset="0"/>
              </a:rPr>
              <a:t>Corrò</a:t>
            </a:r>
            <a:r>
              <a:rPr lang="en-GB" sz="1200" b="0" i="0" dirty="0">
                <a:solidFill>
                  <a:srgbClr val="222222"/>
                </a:solidFill>
                <a:effectLst/>
                <a:latin typeface="Calibri" panose="020F0502020204030204" pitchFamily="34" charset="0"/>
                <a:cs typeface="Calibri" panose="020F0502020204030204" pitchFamily="34" charset="0"/>
              </a:rPr>
              <a:t>, Claudia, Laura </a:t>
            </a:r>
            <a:r>
              <a:rPr lang="en-GB" sz="1200" b="0" i="0" dirty="0" err="1">
                <a:solidFill>
                  <a:srgbClr val="222222"/>
                </a:solidFill>
                <a:effectLst/>
                <a:latin typeface="Calibri" panose="020F0502020204030204" pitchFamily="34" charset="0"/>
                <a:cs typeface="Calibri" panose="020F0502020204030204" pitchFamily="34" charset="0"/>
              </a:rPr>
              <a:t>Novellasdemunt</a:t>
            </a:r>
            <a:r>
              <a:rPr lang="en-GB" sz="1200" b="0" i="0" dirty="0">
                <a:solidFill>
                  <a:srgbClr val="222222"/>
                </a:solidFill>
                <a:effectLst/>
                <a:latin typeface="Calibri" panose="020F0502020204030204" pitchFamily="34" charset="0"/>
                <a:cs typeface="Calibri" panose="020F0502020204030204" pitchFamily="34" charset="0"/>
              </a:rPr>
              <a:t>, and Vivian SW Li. "A brief history of organoids." </a:t>
            </a:r>
            <a:r>
              <a:rPr lang="en-GB" sz="1200" b="0" i="1" dirty="0">
                <a:solidFill>
                  <a:srgbClr val="222222"/>
                </a:solidFill>
                <a:effectLst/>
                <a:latin typeface="Calibri" panose="020F0502020204030204" pitchFamily="34" charset="0"/>
                <a:cs typeface="Calibri" panose="020F0502020204030204" pitchFamily="34" charset="0"/>
              </a:rPr>
              <a:t>American Journal of Physiology-Cell Physiology</a:t>
            </a:r>
            <a:r>
              <a:rPr lang="en-GB" sz="1200" b="0" i="0" dirty="0">
                <a:solidFill>
                  <a:srgbClr val="222222"/>
                </a:solidFill>
                <a:effectLst/>
                <a:latin typeface="Calibri" panose="020F0502020204030204" pitchFamily="34" charset="0"/>
                <a:cs typeface="Calibri" panose="020F0502020204030204" pitchFamily="34" charset="0"/>
              </a:rPr>
              <a:t> 319.1 (2020): C151-C165.</a:t>
            </a:r>
            <a:endParaRPr lang="en-RU" sz="1200" dirty="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6A8F57DD-F569-C0E9-0B34-71B9D32E5B01}"/>
              </a:ext>
            </a:extLst>
          </p:cNvPr>
          <p:cNvSpPr txBox="1"/>
          <p:nvPr/>
        </p:nvSpPr>
        <p:spPr>
          <a:xfrm>
            <a:off x="221671" y="4654076"/>
            <a:ext cx="11748647" cy="1569660"/>
          </a:xfrm>
          <a:prstGeom prst="rect">
            <a:avLst/>
          </a:prstGeom>
          <a:noFill/>
        </p:spPr>
        <p:txBody>
          <a:bodyPr wrap="square">
            <a:spAutoFit/>
          </a:bodyPr>
          <a:lstStyle/>
          <a:p>
            <a:pPr algn="ctr"/>
            <a:r>
              <a:rPr lang="en-RU" sz="3200" b="1" dirty="0">
                <a:solidFill>
                  <a:schemeClr val="accent6"/>
                </a:solidFill>
              </a:rPr>
              <a:t>Органоиды — это культивируемые </a:t>
            </a:r>
            <a:r>
              <a:rPr lang="en-RU" sz="3200" b="1" i="1" dirty="0">
                <a:solidFill>
                  <a:schemeClr val="accent6"/>
                </a:solidFill>
              </a:rPr>
              <a:t>in vitro</a:t>
            </a:r>
            <a:r>
              <a:rPr lang="en-US" sz="3200" b="1" dirty="0">
                <a:solidFill>
                  <a:schemeClr val="accent6"/>
                </a:solidFill>
              </a:rPr>
              <a:t>, </a:t>
            </a:r>
            <a:r>
              <a:rPr lang="ru-RU" sz="3200" b="1" dirty="0">
                <a:solidFill>
                  <a:schemeClr val="accent6"/>
                </a:solidFill>
              </a:rPr>
              <a:t>полученные из стволовых клеток,</a:t>
            </a:r>
            <a:r>
              <a:rPr lang="ru-RU" sz="3200" b="1" i="1" dirty="0">
                <a:solidFill>
                  <a:schemeClr val="accent6"/>
                </a:solidFill>
              </a:rPr>
              <a:t> </a:t>
            </a:r>
            <a:r>
              <a:rPr lang="en-RU" sz="3200" b="1" dirty="0">
                <a:solidFill>
                  <a:schemeClr val="accent6"/>
                </a:solidFill>
              </a:rPr>
              <a:t>трехмерные </a:t>
            </a:r>
            <a:r>
              <a:rPr lang="ru-RU" sz="3200" b="1" dirty="0">
                <a:solidFill>
                  <a:schemeClr val="accent6"/>
                </a:solidFill>
              </a:rPr>
              <a:t>самоорганизующиеся</a:t>
            </a:r>
            <a:r>
              <a:rPr lang="en-RU" sz="3200" b="1" dirty="0">
                <a:solidFill>
                  <a:schemeClr val="accent6"/>
                </a:solidFill>
              </a:rPr>
              <a:t> структуры, которые воспроизводят ключевые аспекты органов </a:t>
            </a:r>
            <a:r>
              <a:rPr lang="en-RU" sz="3200" b="1" i="1" dirty="0">
                <a:solidFill>
                  <a:schemeClr val="accent6"/>
                </a:solidFill>
              </a:rPr>
              <a:t>in vivo</a:t>
            </a:r>
            <a:r>
              <a:rPr lang="en-RU" sz="3200" b="1" dirty="0">
                <a:solidFill>
                  <a:schemeClr val="accent6"/>
                </a:solidFill>
              </a:rPr>
              <a:t>.</a:t>
            </a:r>
          </a:p>
        </p:txBody>
      </p:sp>
    </p:spTree>
    <p:extLst>
      <p:ext uri="{BB962C8B-B14F-4D97-AF65-F5344CB8AC3E}">
        <p14:creationId xmlns:p14="http://schemas.microsoft.com/office/powerpoint/2010/main" val="3232223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FD3C1-CDC0-A909-0E47-830C6ACE5ACC}"/>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E3F7F169-0178-F655-ED66-256F639E6D20}"/>
              </a:ext>
            </a:extLst>
          </p:cNvPr>
          <p:cNvSpPr>
            <a:spLocks noGrp="1"/>
          </p:cNvSpPr>
          <p:nvPr>
            <p:ph type="sldNum" sz="quarter" idx="12"/>
          </p:nvPr>
        </p:nvSpPr>
        <p:spPr>
          <a:xfrm>
            <a:off x="8610600" y="6356350"/>
            <a:ext cx="2743200" cy="365125"/>
          </a:xfrm>
        </p:spPr>
        <p:txBody>
          <a:bodyPr/>
          <a:lstStyle/>
          <a:p>
            <a:fld id="{4FAB73BC-B049-4115-A692-8D63A059BFB8}" type="slidenum">
              <a:rPr lang="en-US" sz="1800" smtClean="0"/>
              <a:pPr/>
              <a:t>6</a:t>
            </a:fld>
            <a:endParaRPr lang="en-US" dirty="0"/>
          </a:p>
        </p:txBody>
      </p:sp>
      <p:sp>
        <p:nvSpPr>
          <p:cNvPr id="6" name="Заголовок 1">
            <a:extLst>
              <a:ext uri="{FF2B5EF4-FFF2-40B4-BE49-F238E27FC236}">
                <a16:creationId xmlns:a16="http://schemas.microsoft.com/office/drawing/2014/main" id="{526A57A4-E13F-78B4-C56E-6176365247F8}"/>
              </a:ext>
            </a:extLst>
          </p:cNvPr>
          <p:cNvSpPr>
            <a:spLocks noGrp="1"/>
          </p:cNvSpPr>
          <p:nvPr>
            <p:ph type="title"/>
          </p:nvPr>
        </p:nvSpPr>
        <p:spPr>
          <a:xfrm>
            <a:off x="0" y="1"/>
            <a:ext cx="12192000" cy="683394"/>
          </a:xfrm>
        </p:spPr>
        <p:txBody>
          <a:bodyPr>
            <a:normAutofit fontScale="90000"/>
          </a:bodyPr>
          <a:lstStyle/>
          <a:p>
            <a:r>
              <a:rPr lang="ru-RU" sz="4800" dirty="0"/>
              <a:t>История органоидов</a:t>
            </a:r>
          </a:p>
        </p:txBody>
      </p:sp>
      <p:sp>
        <p:nvSpPr>
          <p:cNvPr id="8" name="TextBox 7">
            <a:extLst>
              <a:ext uri="{FF2B5EF4-FFF2-40B4-BE49-F238E27FC236}">
                <a16:creationId xmlns:a16="http://schemas.microsoft.com/office/drawing/2014/main" id="{2DFC6F4D-B8F7-821F-83CB-76773D400639}"/>
              </a:ext>
            </a:extLst>
          </p:cNvPr>
          <p:cNvSpPr txBox="1"/>
          <p:nvPr/>
        </p:nvSpPr>
        <p:spPr>
          <a:xfrm>
            <a:off x="0" y="6581000"/>
            <a:ext cx="10998200" cy="276999"/>
          </a:xfrm>
          <a:prstGeom prst="rect">
            <a:avLst/>
          </a:prstGeom>
          <a:noFill/>
        </p:spPr>
        <p:txBody>
          <a:bodyPr wrap="square">
            <a:spAutoFit/>
          </a:bodyPr>
          <a:lstStyle/>
          <a:p>
            <a:r>
              <a:rPr lang="en-GB" sz="1200" b="0" i="0" dirty="0" err="1">
                <a:solidFill>
                  <a:srgbClr val="222222"/>
                </a:solidFill>
                <a:effectLst/>
                <a:latin typeface="Calibri" panose="020F0502020204030204" pitchFamily="34" charset="0"/>
                <a:cs typeface="Calibri" panose="020F0502020204030204" pitchFamily="34" charset="0"/>
              </a:rPr>
              <a:t>Corrò</a:t>
            </a:r>
            <a:r>
              <a:rPr lang="en-GB" sz="1200" b="0" i="0" dirty="0">
                <a:solidFill>
                  <a:srgbClr val="222222"/>
                </a:solidFill>
                <a:effectLst/>
                <a:latin typeface="Calibri" panose="020F0502020204030204" pitchFamily="34" charset="0"/>
                <a:cs typeface="Calibri" panose="020F0502020204030204" pitchFamily="34" charset="0"/>
              </a:rPr>
              <a:t>, Claudia, Laura </a:t>
            </a:r>
            <a:r>
              <a:rPr lang="en-GB" sz="1200" b="0" i="0" dirty="0" err="1">
                <a:solidFill>
                  <a:srgbClr val="222222"/>
                </a:solidFill>
                <a:effectLst/>
                <a:latin typeface="Calibri" panose="020F0502020204030204" pitchFamily="34" charset="0"/>
                <a:cs typeface="Calibri" panose="020F0502020204030204" pitchFamily="34" charset="0"/>
              </a:rPr>
              <a:t>Novellasdemunt</a:t>
            </a:r>
            <a:r>
              <a:rPr lang="en-GB" sz="1200" b="0" i="0" dirty="0">
                <a:solidFill>
                  <a:srgbClr val="222222"/>
                </a:solidFill>
                <a:effectLst/>
                <a:latin typeface="Calibri" panose="020F0502020204030204" pitchFamily="34" charset="0"/>
                <a:cs typeface="Calibri" panose="020F0502020204030204" pitchFamily="34" charset="0"/>
              </a:rPr>
              <a:t>, and Vivian SW Li. "A brief history of organoids." </a:t>
            </a:r>
            <a:r>
              <a:rPr lang="en-GB" sz="1200" b="0" i="1" dirty="0">
                <a:solidFill>
                  <a:srgbClr val="222222"/>
                </a:solidFill>
                <a:effectLst/>
                <a:latin typeface="Calibri" panose="020F0502020204030204" pitchFamily="34" charset="0"/>
                <a:cs typeface="Calibri" panose="020F0502020204030204" pitchFamily="34" charset="0"/>
              </a:rPr>
              <a:t>American Journal of Physiology-Cell Physiology</a:t>
            </a:r>
            <a:r>
              <a:rPr lang="en-GB" sz="1200" b="0" i="0" dirty="0">
                <a:solidFill>
                  <a:srgbClr val="222222"/>
                </a:solidFill>
                <a:effectLst/>
                <a:latin typeface="Calibri" panose="020F0502020204030204" pitchFamily="34" charset="0"/>
                <a:cs typeface="Calibri" panose="020F0502020204030204" pitchFamily="34" charset="0"/>
              </a:rPr>
              <a:t> 319.1 (2020): C151-C165.</a:t>
            </a:r>
            <a:endParaRPr lang="en-RU" sz="1200" dirty="0">
              <a:latin typeface="Calibri" panose="020F0502020204030204" pitchFamily="34" charset="0"/>
              <a:cs typeface="Calibri" panose="020F0502020204030204" pitchFamily="34" charset="0"/>
            </a:endParaRPr>
          </a:p>
        </p:txBody>
      </p:sp>
      <p:pic>
        <p:nvPicPr>
          <p:cNvPr id="3074" name="Picture 2" descr="Fig. 1.">
            <a:extLst>
              <a:ext uri="{FF2B5EF4-FFF2-40B4-BE49-F238E27FC236}">
                <a16:creationId xmlns:a16="http://schemas.microsoft.com/office/drawing/2014/main" id="{DA703A45-474E-7FE4-19F4-34125D852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567" y="683395"/>
            <a:ext cx="10066866" cy="56193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EC6D4E3-FAAD-2FC6-119C-7DD411421B3C}"/>
              </a:ext>
            </a:extLst>
          </p:cNvPr>
          <p:cNvSpPr/>
          <p:nvPr/>
        </p:nvSpPr>
        <p:spPr>
          <a:xfrm>
            <a:off x="4723632" y="3275215"/>
            <a:ext cx="3057081" cy="806334"/>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Tree>
    <p:extLst>
      <p:ext uri="{BB962C8B-B14F-4D97-AF65-F5344CB8AC3E}">
        <p14:creationId xmlns:p14="http://schemas.microsoft.com/office/powerpoint/2010/main" val="4210974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60629-361C-A2C5-9473-351CA5B9EACF}"/>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38B3D215-AC6E-E3A8-32D5-D8892D5FACAE}"/>
              </a:ext>
            </a:extLst>
          </p:cNvPr>
          <p:cNvSpPr>
            <a:spLocks noGrp="1"/>
          </p:cNvSpPr>
          <p:nvPr>
            <p:ph type="sldNum" sz="quarter" idx="12"/>
          </p:nvPr>
        </p:nvSpPr>
        <p:spPr>
          <a:xfrm>
            <a:off x="8610600" y="6356350"/>
            <a:ext cx="2743200" cy="365125"/>
          </a:xfrm>
        </p:spPr>
        <p:txBody>
          <a:bodyPr/>
          <a:lstStyle/>
          <a:p>
            <a:fld id="{4FAB73BC-B049-4115-A692-8D63A059BFB8}" type="slidenum">
              <a:rPr lang="en-US" sz="1800" smtClean="0"/>
              <a:pPr/>
              <a:t>7</a:t>
            </a:fld>
            <a:endParaRPr lang="en-US" dirty="0"/>
          </a:p>
        </p:txBody>
      </p:sp>
      <p:sp>
        <p:nvSpPr>
          <p:cNvPr id="6" name="Заголовок 1">
            <a:extLst>
              <a:ext uri="{FF2B5EF4-FFF2-40B4-BE49-F238E27FC236}">
                <a16:creationId xmlns:a16="http://schemas.microsoft.com/office/drawing/2014/main" id="{296F21AD-DBFD-2C48-C1BF-5A2C7CA4263A}"/>
              </a:ext>
            </a:extLst>
          </p:cNvPr>
          <p:cNvSpPr>
            <a:spLocks noGrp="1"/>
          </p:cNvSpPr>
          <p:nvPr>
            <p:ph type="title"/>
          </p:nvPr>
        </p:nvSpPr>
        <p:spPr>
          <a:xfrm>
            <a:off x="0" y="1"/>
            <a:ext cx="12192000" cy="683394"/>
          </a:xfrm>
        </p:spPr>
        <p:txBody>
          <a:bodyPr>
            <a:normAutofit fontScale="90000"/>
          </a:bodyPr>
          <a:lstStyle/>
          <a:p>
            <a:r>
              <a:rPr lang="ru-RU" sz="4800" dirty="0"/>
              <a:t>Источники получения органоидов</a:t>
            </a:r>
          </a:p>
        </p:txBody>
      </p:sp>
      <p:sp>
        <p:nvSpPr>
          <p:cNvPr id="8" name="TextBox 7">
            <a:extLst>
              <a:ext uri="{FF2B5EF4-FFF2-40B4-BE49-F238E27FC236}">
                <a16:creationId xmlns:a16="http://schemas.microsoft.com/office/drawing/2014/main" id="{CEBB5CAE-EBAE-0EF8-74A8-D59D8D225534}"/>
              </a:ext>
            </a:extLst>
          </p:cNvPr>
          <p:cNvSpPr txBox="1"/>
          <p:nvPr/>
        </p:nvSpPr>
        <p:spPr>
          <a:xfrm>
            <a:off x="0" y="6582975"/>
            <a:ext cx="10998200" cy="276999"/>
          </a:xfrm>
          <a:prstGeom prst="rect">
            <a:avLst/>
          </a:prstGeom>
          <a:noFill/>
        </p:spPr>
        <p:txBody>
          <a:bodyPr wrap="square">
            <a:spAutoFit/>
          </a:bodyPr>
          <a:lstStyle/>
          <a:p>
            <a:r>
              <a:rPr lang="en-GB" sz="1200" b="0" i="0" dirty="0">
                <a:solidFill>
                  <a:srgbClr val="222222"/>
                </a:solidFill>
                <a:effectLst/>
                <a:latin typeface="Calibri" panose="020F0502020204030204" pitchFamily="34" charset="0"/>
                <a:cs typeface="Calibri" panose="020F0502020204030204" pitchFamily="34" charset="0"/>
              </a:rPr>
              <a:t>Azar, Joseph, et al. "The use of stem cell-derived organoids in disease </a:t>
            </a:r>
            <a:r>
              <a:rPr lang="en-GB" sz="1200" b="0" i="0" dirty="0" err="1">
                <a:solidFill>
                  <a:srgbClr val="222222"/>
                </a:solidFill>
                <a:effectLst/>
                <a:latin typeface="Calibri" panose="020F0502020204030204" pitchFamily="34" charset="0"/>
                <a:cs typeface="Calibri" panose="020F0502020204030204" pitchFamily="34" charset="0"/>
              </a:rPr>
              <a:t>modeling</a:t>
            </a:r>
            <a:r>
              <a:rPr lang="en-GB" sz="1200" b="0" i="0" dirty="0">
                <a:solidFill>
                  <a:srgbClr val="222222"/>
                </a:solidFill>
                <a:effectLst/>
                <a:latin typeface="Calibri" panose="020F0502020204030204" pitchFamily="34" charset="0"/>
                <a:cs typeface="Calibri" panose="020F0502020204030204" pitchFamily="34" charset="0"/>
              </a:rPr>
              <a:t>: an update." </a:t>
            </a:r>
            <a:r>
              <a:rPr lang="en-GB" sz="1200" b="0" i="1" dirty="0">
                <a:solidFill>
                  <a:srgbClr val="222222"/>
                </a:solidFill>
                <a:effectLst/>
                <a:latin typeface="Calibri" panose="020F0502020204030204" pitchFamily="34" charset="0"/>
                <a:cs typeface="Calibri" panose="020F0502020204030204" pitchFamily="34" charset="0"/>
              </a:rPr>
              <a:t>International Journal of Molecular Sciences</a:t>
            </a:r>
            <a:r>
              <a:rPr lang="en-GB" sz="1200" b="0" i="0" dirty="0">
                <a:solidFill>
                  <a:srgbClr val="222222"/>
                </a:solidFill>
                <a:effectLst/>
                <a:latin typeface="Calibri" panose="020F0502020204030204" pitchFamily="34" charset="0"/>
                <a:cs typeface="Calibri" panose="020F0502020204030204" pitchFamily="34" charset="0"/>
              </a:rPr>
              <a:t> 22.14 (2021): 7667.</a:t>
            </a:r>
            <a:endParaRPr lang="en-RU" sz="1200" dirty="0">
              <a:latin typeface="Calibri" panose="020F0502020204030204" pitchFamily="34" charset="0"/>
              <a:cs typeface="Calibri" panose="020F0502020204030204" pitchFamily="34" charset="0"/>
            </a:endParaRPr>
          </a:p>
        </p:txBody>
      </p:sp>
      <p:pic>
        <p:nvPicPr>
          <p:cNvPr id="5122" name="Picture 2">
            <a:extLst>
              <a:ext uri="{FF2B5EF4-FFF2-40B4-BE49-F238E27FC236}">
                <a16:creationId xmlns:a16="http://schemas.microsoft.com/office/drawing/2014/main" id="{069DBEAE-F9AF-A9FD-546B-BC77ED3713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0688" y="678100"/>
            <a:ext cx="8430624" cy="567825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9A942A49-51CB-5D2F-644A-F6B827E70183}"/>
              </a:ext>
            </a:extLst>
          </p:cNvPr>
          <p:cNvSpPr/>
          <p:nvPr/>
        </p:nvSpPr>
        <p:spPr>
          <a:xfrm>
            <a:off x="7074131" y="4339244"/>
            <a:ext cx="3028604" cy="1562020"/>
          </a:xfrm>
          <a:prstGeom prst="round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Tree>
    <p:extLst>
      <p:ext uri="{BB962C8B-B14F-4D97-AF65-F5344CB8AC3E}">
        <p14:creationId xmlns:p14="http://schemas.microsoft.com/office/powerpoint/2010/main" val="127416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7A36C8-10DA-645F-B4FD-6ABAEC083AD2}"/>
              </a:ext>
            </a:extLst>
          </p:cNvPr>
          <p:cNvSpPr>
            <a:spLocks noGrp="1"/>
          </p:cNvSpPr>
          <p:nvPr>
            <p:ph type="sldNum" sz="quarter" idx="12"/>
          </p:nvPr>
        </p:nvSpPr>
        <p:spPr/>
        <p:txBody>
          <a:bodyPr/>
          <a:lstStyle/>
          <a:p>
            <a:fld id="{4FAB73BC-B049-4115-A692-8D63A059BFB8}" type="slidenum">
              <a:rPr lang="en-US" sz="1800" smtClean="0"/>
              <a:pPr/>
              <a:t>8</a:t>
            </a:fld>
            <a:endParaRPr lang="en-US" sz="1800" dirty="0"/>
          </a:p>
        </p:txBody>
      </p:sp>
      <p:pic>
        <p:nvPicPr>
          <p:cNvPr id="4" name="Рисунок 10">
            <a:extLst>
              <a:ext uri="{FF2B5EF4-FFF2-40B4-BE49-F238E27FC236}">
                <a16:creationId xmlns:a16="http://schemas.microsoft.com/office/drawing/2014/main" id="{1F8E7638-82ED-9A9D-B981-D06BDE31C0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7531" y="1325563"/>
            <a:ext cx="3810000" cy="3810000"/>
          </a:xfrm>
          <a:prstGeom prst="rect">
            <a:avLst/>
          </a:prstGeom>
        </p:spPr>
      </p:pic>
      <p:sp>
        <p:nvSpPr>
          <p:cNvPr id="5" name="Заголовок 1">
            <a:extLst>
              <a:ext uri="{FF2B5EF4-FFF2-40B4-BE49-F238E27FC236}">
                <a16:creationId xmlns:a16="http://schemas.microsoft.com/office/drawing/2014/main" id="{3763A94C-FE08-0330-030B-8AC60B00589E}"/>
              </a:ext>
            </a:extLst>
          </p:cNvPr>
          <p:cNvSpPr txBox="1">
            <a:spLocks/>
          </p:cNvSpPr>
          <p:nvPr/>
        </p:nvSpPr>
        <p:spPr>
          <a:xfrm>
            <a:off x="7498339" y="5135563"/>
            <a:ext cx="4028384"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t>Hans </a:t>
            </a:r>
            <a:r>
              <a:rPr lang="en-US" sz="6000" dirty="0" err="1"/>
              <a:t>Clevers</a:t>
            </a:r>
            <a:endParaRPr lang="ru-RU" sz="6000" dirty="0"/>
          </a:p>
        </p:txBody>
      </p:sp>
      <p:sp>
        <p:nvSpPr>
          <p:cNvPr id="7" name="Заголовок 1">
            <a:extLst>
              <a:ext uri="{FF2B5EF4-FFF2-40B4-BE49-F238E27FC236}">
                <a16:creationId xmlns:a16="http://schemas.microsoft.com/office/drawing/2014/main" id="{A3BAC161-059B-D828-B4CA-B6619F22556D}"/>
              </a:ext>
            </a:extLst>
          </p:cNvPr>
          <p:cNvSpPr>
            <a:spLocks noGrp="1"/>
          </p:cNvSpPr>
          <p:nvPr>
            <p:ph type="title"/>
          </p:nvPr>
        </p:nvSpPr>
        <p:spPr>
          <a:xfrm>
            <a:off x="0" y="1"/>
            <a:ext cx="12192000" cy="683394"/>
          </a:xfrm>
        </p:spPr>
        <p:txBody>
          <a:bodyPr>
            <a:normAutofit fontScale="90000"/>
          </a:bodyPr>
          <a:lstStyle/>
          <a:p>
            <a:r>
              <a:rPr lang="ru-RU" sz="4800" dirty="0"/>
              <a:t>Органоиды</a:t>
            </a:r>
            <a:r>
              <a:rPr lang="en-US" sz="4800" dirty="0"/>
              <a:t> </a:t>
            </a:r>
            <a:r>
              <a:rPr lang="ru-RU" sz="4800" dirty="0"/>
              <a:t>из взрослых стволовых клеток</a:t>
            </a:r>
          </a:p>
        </p:txBody>
      </p:sp>
      <p:sp>
        <p:nvSpPr>
          <p:cNvPr id="9" name="TextBox 8">
            <a:extLst>
              <a:ext uri="{FF2B5EF4-FFF2-40B4-BE49-F238E27FC236}">
                <a16:creationId xmlns:a16="http://schemas.microsoft.com/office/drawing/2014/main" id="{11390DF6-3683-DD9D-C7F5-F5D19F769347}"/>
              </a:ext>
            </a:extLst>
          </p:cNvPr>
          <p:cNvSpPr txBox="1"/>
          <p:nvPr/>
        </p:nvSpPr>
        <p:spPr>
          <a:xfrm>
            <a:off x="274320" y="1325563"/>
            <a:ext cx="6217920" cy="4524315"/>
          </a:xfrm>
          <a:prstGeom prst="rect">
            <a:avLst/>
          </a:prstGeom>
          <a:noFill/>
        </p:spPr>
        <p:txBody>
          <a:bodyPr wrap="square">
            <a:spAutoFit/>
          </a:bodyPr>
          <a:lstStyle/>
          <a:p>
            <a:pPr marL="285750" indent="-285750">
              <a:buFont typeface="Arial" panose="020B0604020202020204" pitchFamily="34" charset="0"/>
              <a:buChar char="•"/>
            </a:pPr>
            <a:r>
              <a:rPr lang="ru-RU" sz="3200" dirty="0" err="1"/>
              <a:t>Hans</a:t>
            </a:r>
            <a:r>
              <a:rPr lang="ru-RU" sz="3200" dirty="0"/>
              <a:t> </a:t>
            </a:r>
            <a:r>
              <a:rPr lang="ru-RU" sz="3200" dirty="0" err="1"/>
              <a:t>Clevers</a:t>
            </a:r>
            <a:r>
              <a:rPr lang="ru-RU" sz="3200" dirty="0"/>
              <a:t> (</a:t>
            </a:r>
            <a:r>
              <a:rPr lang="ru-RU" sz="3200" dirty="0" err="1"/>
              <a:t>Hubrecht</a:t>
            </a:r>
            <a:r>
              <a:rPr lang="ru-RU" sz="3200" dirty="0"/>
              <a:t> I., UU) 1: Discovery </a:t>
            </a:r>
            <a:r>
              <a:rPr lang="ru-RU" sz="3200" dirty="0" err="1"/>
              <a:t>and</a:t>
            </a:r>
            <a:r>
              <a:rPr lang="ru-RU" sz="3200" dirty="0"/>
              <a:t> </a:t>
            </a:r>
            <a:r>
              <a:rPr lang="ru-RU" sz="3200" dirty="0" err="1"/>
              <a:t>Characterization</a:t>
            </a:r>
            <a:r>
              <a:rPr lang="ru-RU" sz="3200" dirty="0"/>
              <a:t> </a:t>
            </a:r>
            <a:r>
              <a:rPr lang="ru-RU" sz="3200" dirty="0" err="1"/>
              <a:t>of</a:t>
            </a:r>
            <a:r>
              <a:rPr lang="ru-RU" sz="3200" dirty="0"/>
              <a:t> </a:t>
            </a:r>
            <a:r>
              <a:rPr lang="ru-RU" sz="3200" dirty="0" err="1"/>
              <a:t>Adult</a:t>
            </a:r>
            <a:r>
              <a:rPr lang="ru-RU" sz="3200" dirty="0"/>
              <a:t> </a:t>
            </a:r>
            <a:r>
              <a:rPr lang="ru-RU" sz="3200" dirty="0" err="1"/>
              <a:t>Stem</a:t>
            </a:r>
            <a:r>
              <a:rPr lang="ru-RU" sz="3200" dirty="0"/>
              <a:t> </a:t>
            </a:r>
            <a:r>
              <a:rPr lang="ru-RU" sz="3200" dirty="0" err="1"/>
              <a:t>Cells</a:t>
            </a:r>
            <a:r>
              <a:rPr lang="ru-RU" sz="3200" dirty="0"/>
              <a:t> </a:t>
            </a:r>
            <a:r>
              <a:rPr lang="ru-RU" sz="3200" dirty="0" err="1"/>
              <a:t>in</a:t>
            </a:r>
            <a:r>
              <a:rPr lang="ru-RU" sz="3200" dirty="0"/>
              <a:t> </a:t>
            </a:r>
            <a:r>
              <a:rPr lang="ru-RU" sz="3200" dirty="0" err="1"/>
              <a:t>the</a:t>
            </a:r>
            <a:r>
              <a:rPr lang="ru-RU" sz="3200" dirty="0"/>
              <a:t> </a:t>
            </a:r>
            <a:r>
              <a:rPr lang="ru-RU" sz="3200" dirty="0" err="1"/>
              <a:t>Gut</a:t>
            </a:r>
            <a:endParaRPr lang="ru-RU" sz="3200" dirty="0"/>
          </a:p>
          <a:p>
            <a:pPr marL="285750" indent="-285750">
              <a:buFont typeface="Arial" panose="020B0604020202020204" pitchFamily="34" charset="0"/>
              <a:buChar char="•"/>
            </a:pPr>
            <a:r>
              <a:rPr lang="ru-RU" sz="3200" dirty="0" err="1"/>
              <a:t>Hans</a:t>
            </a:r>
            <a:r>
              <a:rPr lang="ru-RU" sz="3200" dirty="0"/>
              <a:t> </a:t>
            </a:r>
            <a:r>
              <a:rPr lang="ru-RU" sz="3200" dirty="0" err="1"/>
              <a:t>Clevers</a:t>
            </a:r>
            <a:r>
              <a:rPr lang="ru-RU" sz="3200" dirty="0"/>
              <a:t> (</a:t>
            </a:r>
            <a:r>
              <a:rPr lang="ru-RU" sz="3200" dirty="0" err="1"/>
              <a:t>Hubrecht</a:t>
            </a:r>
            <a:r>
              <a:rPr lang="ru-RU" sz="3200" dirty="0"/>
              <a:t> I., UU) 2: </a:t>
            </a:r>
            <a:r>
              <a:rPr lang="ru-RU" sz="3200" dirty="0" err="1"/>
              <a:t>Generating</a:t>
            </a:r>
            <a:r>
              <a:rPr lang="ru-RU" sz="3200" dirty="0"/>
              <a:t> </a:t>
            </a:r>
            <a:r>
              <a:rPr lang="ru-RU" sz="3200" dirty="0" err="1"/>
              <a:t>Epithelial</a:t>
            </a:r>
            <a:r>
              <a:rPr lang="ru-RU" sz="3200" dirty="0"/>
              <a:t> </a:t>
            </a:r>
            <a:r>
              <a:rPr lang="ru-RU" sz="3200" dirty="0" err="1"/>
              <a:t>Organoids</a:t>
            </a:r>
            <a:r>
              <a:rPr lang="ru-RU" sz="3200" dirty="0"/>
              <a:t> </a:t>
            </a:r>
            <a:r>
              <a:rPr lang="ru-RU" sz="3200" dirty="0" err="1"/>
              <a:t>from</a:t>
            </a:r>
            <a:r>
              <a:rPr lang="ru-RU" sz="3200" dirty="0"/>
              <a:t> </a:t>
            </a:r>
            <a:r>
              <a:rPr lang="ru-RU" sz="3200" dirty="0" err="1"/>
              <a:t>Adult</a:t>
            </a:r>
            <a:r>
              <a:rPr lang="ru-RU" sz="3200" dirty="0"/>
              <a:t> </a:t>
            </a:r>
            <a:r>
              <a:rPr lang="ru-RU" sz="3200" dirty="0" err="1"/>
              <a:t>Tissue</a:t>
            </a:r>
            <a:endParaRPr lang="ru-RU" sz="3200" dirty="0"/>
          </a:p>
          <a:p>
            <a:pPr marL="285750" indent="-285750">
              <a:buFont typeface="Arial" panose="020B0604020202020204" pitchFamily="34" charset="0"/>
              <a:buChar char="•"/>
            </a:pPr>
            <a:r>
              <a:rPr lang="ru-RU" sz="3200" dirty="0" err="1"/>
              <a:t>Hans</a:t>
            </a:r>
            <a:r>
              <a:rPr lang="ru-RU" sz="3200" dirty="0"/>
              <a:t> </a:t>
            </a:r>
            <a:r>
              <a:rPr lang="ru-RU" sz="3200" dirty="0" err="1"/>
              <a:t>Clevers</a:t>
            </a:r>
            <a:r>
              <a:rPr lang="ru-RU" sz="3200" dirty="0"/>
              <a:t> (</a:t>
            </a:r>
            <a:r>
              <a:rPr lang="ru-RU" sz="3200" dirty="0" err="1"/>
              <a:t>Hubrecht</a:t>
            </a:r>
            <a:r>
              <a:rPr lang="ru-RU" sz="3200" dirty="0"/>
              <a:t> I., UU) 3: </a:t>
            </a:r>
            <a:r>
              <a:rPr lang="ru-RU" sz="3200" dirty="0" err="1"/>
              <a:t>Organoid</a:t>
            </a:r>
            <a:r>
              <a:rPr lang="ru-RU" sz="3200" dirty="0"/>
              <a:t> Technology </a:t>
            </a:r>
            <a:r>
              <a:rPr lang="ru-RU" sz="3200" dirty="0" err="1"/>
              <a:t>for</a:t>
            </a:r>
            <a:r>
              <a:rPr lang="ru-RU" sz="3200" dirty="0"/>
              <a:t> </a:t>
            </a:r>
            <a:r>
              <a:rPr lang="ru-RU" sz="3200" dirty="0" err="1"/>
              <a:t>Disease</a:t>
            </a:r>
            <a:r>
              <a:rPr lang="ru-RU" sz="3200" dirty="0"/>
              <a:t> </a:t>
            </a:r>
            <a:r>
              <a:rPr lang="ru-RU" sz="3200" dirty="0" err="1"/>
              <a:t>Modeling</a:t>
            </a:r>
            <a:endParaRPr lang="ru-RU" sz="3200" dirty="0"/>
          </a:p>
        </p:txBody>
      </p:sp>
    </p:spTree>
    <p:extLst>
      <p:ext uri="{BB962C8B-B14F-4D97-AF65-F5344CB8AC3E}">
        <p14:creationId xmlns:p14="http://schemas.microsoft.com/office/powerpoint/2010/main" val="1512357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692B5E46-4306-4A71-926A-77046A1FC406}"/>
              </a:ext>
            </a:extLst>
          </p:cNvPr>
          <p:cNvPicPr>
            <a:picLocks noChangeAspect="1"/>
          </p:cNvPicPr>
          <p:nvPr/>
        </p:nvPicPr>
        <p:blipFill>
          <a:blip r:embed="rId2"/>
          <a:stretch>
            <a:fillRect/>
          </a:stretch>
        </p:blipFill>
        <p:spPr>
          <a:xfrm>
            <a:off x="755617" y="683395"/>
            <a:ext cx="4165509" cy="4789584"/>
          </a:xfrm>
          <a:prstGeom prst="rect">
            <a:avLst/>
          </a:prstGeom>
        </p:spPr>
      </p:pic>
      <p:sp>
        <p:nvSpPr>
          <p:cNvPr id="12" name="Заголовок 1">
            <a:extLst>
              <a:ext uri="{FF2B5EF4-FFF2-40B4-BE49-F238E27FC236}">
                <a16:creationId xmlns:a16="http://schemas.microsoft.com/office/drawing/2014/main" id="{AAFBD63C-09D9-40E4-AE8A-A274EB61954E}"/>
              </a:ext>
            </a:extLst>
          </p:cNvPr>
          <p:cNvSpPr txBox="1">
            <a:spLocks/>
          </p:cNvSpPr>
          <p:nvPr/>
        </p:nvSpPr>
        <p:spPr>
          <a:xfrm>
            <a:off x="824180" y="5472979"/>
            <a:ext cx="4028384" cy="1097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t>Nick Barker</a:t>
            </a:r>
            <a:endParaRPr lang="ru-RU" sz="6000" dirty="0"/>
          </a:p>
        </p:txBody>
      </p:sp>
      <p:pic>
        <p:nvPicPr>
          <p:cNvPr id="2" name="Рисунок 3">
            <a:extLst>
              <a:ext uri="{FF2B5EF4-FFF2-40B4-BE49-F238E27FC236}">
                <a16:creationId xmlns:a16="http://schemas.microsoft.com/office/drawing/2014/main" id="{497C6A03-B3C1-E7E5-8EEE-BEAF66C38466}"/>
              </a:ext>
            </a:extLst>
          </p:cNvPr>
          <p:cNvPicPr>
            <a:picLocks noChangeAspect="1"/>
          </p:cNvPicPr>
          <p:nvPr/>
        </p:nvPicPr>
        <p:blipFill>
          <a:blip r:embed="rId3"/>
          <a:stretch>
            <a:fillRect/>
          </a:stretch>
        </p:blipFill>
        <p:spPr>
          <a:xfrm>
            <a:off x="6088703" y="743642"/>
            <a:ext cx="5347680" cy="5612708"/>
          </a:xfrm>
          <a:prstGeom prst="rect">
            <a:avLst/>
          </a:prstGeom>
        </p:spPr>
      </p:pic>
      <p:sp>
        <p:nvSpPr>
          <p:cNvPr id="5" name="Заголовок 1">
            <a:extLst>
              <a:ext uri="{FF2B5EF4-FFF2-40B4-BE49-F238E27FC236}">
                <a16:creationId xmlns:a16="http://schemas.microsoft.com/office/drawing/2014/main" id="{3E1719D3-3E37-083A-A9A1-D52ED2408859}"/>
              </a:ext>
            </a:extLst>
          </p:cNvPr>
          <p:cNvSpPr>
            <a:spLocks noGrp="1"/>
          </p:cNvSpPr>
          <p:nvPr>
            <p:ph type="title"/>
          </p:nvPr>
        </p:nvSpPr>
        <p:spPr>
          <a:xfrm>
            <a:off x="0" y="1"/>
            <a:ext cx="12192000" cy="683394"/>
          </a:xfrm>
        </p:spPr>
        <p:txBody>
          <a:bodyPr>
            <a:normAutofit fontScale="90000"/>
          </a:bodyPr>
          <a:lstStyle/>
          <a:p>
            <a:r>
              <a:rPr lang="ru-RU" sz="4800" dirty="0"/>
              <a:t>Стволовые клетки тонкой кишки</a:t>
            </a:r>
          </a:p>
        </p:txBody>
      </p:sp>
      <p:sp>
        <p:nvSpPr>
          <p:cNvPr id="8" name="TextBox 7">
            <a:extLst>
              <a:ext uri="{FF2B5EF4-FFF2-40B4-BE49-F238E27FC236}">
                <a16:creationId xmlns:a16="http://schemas.microsoft.com/office/drawing/2014/main" id="{DDE89BA0-AA4D-8FE4-27F9-AC196FE13E4C}"/>
              </a:ext>
            </a:extLst>
          </p:cNvPr>
          <p:cNvSpPr txBox="1"/>
          <p:nvPr/>
        </p:nvSpPr>
        <p:spPr>
          <a:xfrm>
            <a:off x="1" y="6563838"/>
            <a:ext cx="12191999" cy="276999"/>
          </a:xfrm>
          <a:prstGeom prst="rect">
            <a:avLst/>
          </a:prstGeom>
          <a:noFill/>
        </p:spPr>
        <p:txBody>
          <a:bodyPr wrap="square">
            <a:spAutoFit/>
          </a:bodyPr>
          <a:lstStyle/>
          <a:p>
            <a:r>
              <a:rPr lang="en-US" sz="1200" dirty="0"/>
              <a:t>Barker N. et al. Identification of stem cells in small intestine and colon by marker gene Lgr5 //Nature. – 2007. – </a:t>
            </a:r>
            <a:r>
              <a:rPr lang="en-US" sz="1200" dirty="0" err="1"/>
              <a:t>Т</a:t>
            </a:r>
            <a:r>
              <a:rPr lang="en-US" sz="1200" dirty="0"/>
              <a:t>. 449. – №. 7165. – </a:t>
            </a:r>
            <a:r>
              <a:rPr lang="en-US" sz="1200" dirty="0" err="1"/>
              <a:t>С</a:t>
            </a:r>
            <a:r>
              <a:rPr lang="en-US" sz="1200" dirty="0"/>
              <a:t>. 1003-1007.</a:t>
            </a:r>
            <a:endParaRPr lang="ru-RU" sz="1200" dirty="0"/>
          </a:p>
        </p:txBody>
      </p:sp>
      <p:sp>
        <p:nvSpPr>
          <p:cNvPr id="10" name="Slide Number Placeholder 1">
            <a:extLst>
              <a:ext uri="{FF2B5EF4-FFF2-40B4-BE49-F238E27FC236}">
                <a16:creationId xmlns:a16="http://schemas.microsoft.com/office/drawing/2014/main" id="{E934432E-7D3A-E628-84D4-07A86E04E176}"/>
              </a:ext>
            </a:extLst>
          </p:cNvPr>
          <p:cNvSpPr>
            <a:spLocks noGrp="1"/>
          </p:cNvSpPr>
          <p:nvPr>
            <p:ph type="sldNum" sz="quarter" idx="12"/>
          </p:nvPr>
        </p:nvSpPr>
        <p:spPr>
          <a:xfrm>
            <a:off x="8610600" y="6356350"/>
            <a:ext cx="2743200" cy="365125"/>
          </a:xfrm>
        </p:spPr>
        <p:txBody>
          <a:bodyPr/>
          <a:lstStyle/>
          <a:p>
            <a:fld id="{4FAB73BC-B049-4115-A692-8D63A059BFB8}" type="slidenum">
              <a:rPr lang="en-US" sz="1800" smtClean="0"/>
              <a:pPr/>
              <a:t>9</a:t>
            </a:fld>
            <a:endParaRPr lang="en-US" sz="1800" dirty="0"/>
          </a:p>
        </p:txBody>
      </p:sp>
    </p:spTree>
    <p:extLst>
      <p:ext uri="{BB962C8B-B14F-4D97-AF65-F5344CB8AC3E}">
        <p14:creationId xmlns:p14="http://schemas.microsoft.com/office/powerpoint/2010/main" val="225238226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11530</TotalTime>
  <Words>1044</Words>
  <Application>Microsoft Macintosh PowerPoint</Application>
  <PresentationFormat>Widescreen</PresentationFormat>
  <Paragraphs>93</Paragraphs>
  <Slides>26</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HSE Sans</vt:lpstr>
      <vt:lpstr>Тема Office</vt:lpstr>
      <vt:lpstr>Органоиды в современной биологии и медицине</vt:lpstr>
      <vt:lpstr>Культивирование клеток</vt:lpstr>
      <vt:lpstr>Сравнение модельных систем</vt:lpstr>
      <vt:lpstr>Сравнение модельных систем</vt:lpstr>
      <vt:lpstr>Что такое органоиды?</vt:lpstr>
      <vt:lpstr>История органоидов</vt:lpstr>
      <vt:lpstr>Источники получения органоидов</vt:lpstr>
      <vt:lpstr>Органоиды из взрослых стволовых клеток</vt:lpstr>
      <vt:lpstr>Стволовые клетки тонкой кишки</vt:lpstr>
      <vt:lpstr>Органоиды тонкой кишки</vt:lpstr>
      <vt:lpstr>PowerPoint Presentation</vt:lpstr>
      <vt:lpstr>Органоиды тонкой кишки</vt:lpstr>
      <vt:lpstr>Слияние органоидов тонкой кишки</vt:lpstr>
      <vt:lpstr>Трансплантация органоидов тонкой кишки</vt:lpstr>
      <vt:lpstr>Применение органоидов при муковисцидозе</vt:lpstr>
      <vt:lpstr>Применение органоидов при муковисцидозе</vt:lpstr>
      <vt:lpstr>Прогрессия от аденомы к раку</vt:lpstr>
      <vt:lpstr>Прогрессия от аденомы к раку</vt:lpstr>
      <vt:lpstr>Прогрессия от аденомы к раку</vt:lpstr>
      <vt:lpstr>Опухолевые органоиды (тумороиды)</vt:lpstr>
      <vt:lpstr>Опухолевые органоиды (тумороиды)</vt:lpstr>
      <vt:lpstr>Опухолевые органоиды (тумороиды)</vt:lpstr>
      <vt:lpstr>Клинические исследования</vt:lpstr>
      <vt:lpstr>Клинические исследования</vt:lpstr>
      <vt:lpstr>PowerPoint Presentation</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Изучение ферроптоза в клетках рака молочной железы под действием длинных полиненасыщенных жирных кислот</dc:title>
  <dc:creator>Закрыть Учётная запись</dc:creator>
  <cp:lastModifiedBy>Сергей Никулин</cp:lastModifiedBy>
  <cp:revision>42</cp:revision>
  <dcterms:created xsi:type="dcterms:W3CDTF">2021-12-18T06:46:00Z</dcterms:created>
  <dcterms:modified xsi:type="dcterms:W3CDTF">2025-09-30T12:11:00Z</dcterms:modified>
</cp:coreProperties>
</file>