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2" r:id="rId1"/>
  </p:sldMasterIdLst>
  <p:notesMasterIdLst>
    <p:notesMasterId r:id="rId7"/>
  </p:notesMasterIdLst>
  <p:sldIdLst>
    <p:sldId id="303" r:id="rId2"/>
    <p:sldId id="305" r:id="rId3"/>
    <p:sldId id="306" r:id="rId4"/>
    <p:sldId id="257" r:id="rId5"/>
    <p:sldId id="30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крыть Учётная запись" initials="ЗУз" lastIdx="6" clrIdx="0">
    <p:extLst>
      <p:ext uri="{19B8F6BF-5375-455C-9EA6-DF929625EA0E}">
        <p15:presenceInfo xmlns:p15="http://schemas.microsoft.com/office/powerpoint/2012/main" userId="3b2a4e6f86fa08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02D69"/>
    <a:srgbClr val="1AB1E0"/>
    <a:srgbClr val="24ACBA"/>
    <a:srgbClr val="2FB1C3"/>
    <a:srgbClr val="1B7E95"/>
    <a:srgbClr val="DAEEF3"/>
    <a:srgbClr val="35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741" autoAdjust="0"/>
  </p:normalViewPr>
  <p:slideViewPr>
    <p:cSldViewPr snapToGrid="0">
      <p:cViewPr>
        <p:scale>
          <a:sx n="70" d="100"/>
          <a:sy n="70" d="100"/>
        </p:scale>
        <p:origin x="540" y="-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093EE-CB9E-48D6-8563-3388CC56988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50F6-1AE8-414E-8C27-FE051EF07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5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4ACDF-4C18-34C2-0127-7550536C9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85C28AD-9EB9-BA55-6061-61E63770A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4FEBE8-0EA2-F86E-34BD-8388A91F4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лидирующую позицию в структуре заболеваемости и смертности женщин от злокачественных новообразований как в России, так и в мире занимает рак молочной железы (РМЖ).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Чрезвычайно важной задачей является выявление маркеров, позволяющих спрогнозировать развитие заболевания или подобрать оптимальную терапию. Ранее в нашей лаборатории были выявлены такие значимые прогностические маркеры данного типа рака, а именно пара генов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уровень экспрессии которых позволяет предсказать вероятность рецидива с высокими чувствительностью и специфичностью, а низкая экспрессия данных генов соответствует неблагоприятному прогнозу. До настоящего момента гены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были ассоциированы с прогнозом рецидива рака молочной железы, поэтому для детального понимания их роли в его развитии был совершен переход от транскриптомных данных пациентов к модели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vitro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В результате были получены три клеточные линии рака молочной железы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MDA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-231 с нокдаунами генов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или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 также контрольная линия 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178767-6BFC-BA77-2FA1-F687EDA73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50F6-1AE8-414E-8C27-FE051EF07B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13667-9A20-1033-34F3-47FE7587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71D034-D0DA-C25D-3A56-CB5A6E40E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E2B7F5-352C-DCB1-0FA8-3996A80AC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лидирующую позицию в структуре заболеваемости и смертности женщин от злокачественных новообразований как в России, так и в мире занимает рак молочной железы (РМЖ).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Чрезвычайно важной задачей является выявление маркеров, позволяющих спрогнозировать развитие заболевания или подобрать оптимальную терапию. Ранее в нашей лаборатории были выявлены такие значимые прогностические маркеры данного типа рака, а именно пара генов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уровень экспрессии которых позволяет предсказать вероятность рецидива с высокими чувствительностью и специфичностью, а низкая экспрессия данных генов соответствует неблагоприятному прогнозу. До настоящего момента гены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были ассоциированы с прогнозом рецидива рака молочной железы, поэтому для детального понимания их роли в его развитии был совершен переход от транскриптомных данных пациентов к модели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vitro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В результате были получены три клеточные линии рака молочной железы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MDA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-231 с нокдаунами генов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или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 также контрольная линия 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92B2EE-5728-A3D8-AE4A-EC9336600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50F6-1AE8-414E-8C27-FE051EF07B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лидирующую позицию в структуре заболеваемости и смертности женщин от злокачественных новообразований как в России, так и в мире занимает рак молочной железы (РМЖ).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Чрезвычайно важной задачей является выявление маркеров, позволяющих спрогнозировать развитие заболевания или подобрать оптимальную терапию. Ранее в нашей лаборатории были выявлены такие значимые прогностические маркеры данного типа рака, а именно пара генов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уровень экспрессии которых позволяет предсказать вероятность рецидива с высокими чувствительностью и специфичностью, а низкая экспрессия данных генов соответствует неблагоприятному прогнозу. До настоящего момента гены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были ассоциированы с прогнозом рецидива рака молочной железы, поэтому для детального понимания их роли в его развитии был совершен переход от транскриптомных данных пациентов к модели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vitro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В результате были получены три клеточные линии рака молочной железы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MDA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-231 с нокдаунами генов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или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 также контрольная линия 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50F6-1AE8-414E-8C27-FE051EF07B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2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9F803-EAAB-881F-D5E3-96D326E5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0ACBC17-02B6-EACC-4841-221863485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AAF70C-A217-5AF3-A500-4F4C70539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лидирующую позицию в структуре заболеваемости и смертности женщин от злокачественных новообразований как в России, так и в мире занимает рак молочной железы (РМЖ).</a:t>
            </a:r>
            <a:r>
              <a:rPr lang="ru-RU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Чрезвычайно важной задачей является выявление маркеров, позволяющих спрогнозировать развитие заболевания или подобрать оптимальную терапию. Ранее в нашей лаборатории были выявлены такие значимые прогностические маркеры данного типа рака, а именно пара генов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уровень экспрессии которых позволяет предсказать вероятность рецидива с высокими чувствительностью и специфичностью, а низкая экспрессия данных генов соответствует неблагоприятному прогнозу. До настоящего момента гены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были ассоциированы с прогнозом рецидива рака молочной железы, поэтому для детального понимания их роли в его развитии был совершен переход от транскриптомных данных пациентов к модели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vitro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В результате были получены три клеточные линии рака молочной железы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MDA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-231 с нокдаунами генов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ELOVL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или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IGFBP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 также контрольная линия 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61194F-CB33-879B-3183-05EA4134C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50F6-1AE8-414E-8C27-FE051EF07B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773B2-2745-41D2-9CE3-742B019AE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43094-CE36-4C7E-8B25-AB3E8D94D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F57E-EB84-4475-83D9-818FBB10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B03-A66F-4EFE-A5BC-7D2C6A5BDDAF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D573CD-DB47-496C-9D7C-71E8B62D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496D2-2AC3-47D7-B5C9-085A3ED8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E3FA2-06E5-4B22-B989-F1A442AF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C14F40-BFFC-4EC1-B53D-E0286E03A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A0401-537E-41CE-8859-269B4444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9603-E800-4ADD-BC6F-6E0BA824B35A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718C2F-FDC1-4417-BEBF-AF683148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0237A-0B4F-4AE5-A41F-080BE90A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0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6EF2A4-F49C-4A2D-AE50-CF6CCE4F3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41516-D93F-4C66-8FA2-1E36A8568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3E22F6-0C04-4BBF-8F64-78553A4E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F268-1A4A-468D-BEF6-BB93679036E7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8E6E5-F48C-49F7-AF8C-CD0A1E87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94418-AAC6-409D-8838-C01B647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5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29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D237E-3224-4F28-A043-93D2F1FB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5619-08B8-42A9-A841-20EA287E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F17A2-BFEE-49E4-BEFF-31B76F57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A3B-2B71-4990-AB4A-131D90D49428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7D6F1-92C4-4CB9-B6D6-9D7CD9DE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07E02-804A-483B-B68D-16579B70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5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BE4B9-1611-483A-9BFA-EF5A4F90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EF988-E4E5-4613-93DF-E17071FDA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49408-7ACB-4FD2-91D3-09480672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931-2294-482A-A8B8-CD49EBCFBF3A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85B27-0335-48F6-9786-D5B3D44A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8952F-1247-486E-B1C5-DABF8818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4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A8D0B-A2DF-41DE-8483-66FCC6EC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3A1DE-B46A-4B34-82E7-CA02C70F0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309EF-102A-4EE0-A235-16732741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44ED51-15ED-411D-AFD0-9024DE5D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F011-EECA-4718-B8E2-E385BC130623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9D6E89-2F98-447D-8745-B3BE08C4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B3AF65-743F-42E0-B6B4-E1084239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0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28522-C179-4A01-BA57-0BB35B59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97EC46-CEF6-4EA6-927F-7E03CE1F5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315733-F368-4727-84B9-83B32708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E986F4-CDAB-4A45-9D6F-4BA2EF9C5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049060-CE89-4495-A153-704452646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5D0DD4-8D53-4E29-B7F4-B80E4BC6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EF8A-3EF8-4302-BB44-1AA3C6F50C3B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9B6FC6-0606-45CB-9161-F26AB5C2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389FA4-AA2B-47CD-8B4D-2CCAEF3E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9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58E46-8B29-4BC3-8E31-BBBAADF1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7B4FB-380C-4702-90E7-808F7F5F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66F9-5D62-4F73-8D80-C9240B51A7EE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AC2E7E-5802-422B-86D7-B77FFC60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6CBADB-C7E8-4EA6-95F8-5E115C2D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0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44731-3ABB-4524-AED7-36E332D4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A4A-C93D-4DB0-9F58-1DF19FDD80DC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A76AF6-FB16-483D-A140-81EB359C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BCE519-FB6D-4F03-812E-1649A647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9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D3E1A-6C0A-4A09-9D95-888AE7C3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4FC18-B29C-4475-B7AC-26FF1CAB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ABF2B6-26A5-4CD3-A951-BC614CE3A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5C47EE-F931-435D-8B5E-A41A0726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0E52-1C50-4FA9-993A-8A46B6A0BDFA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1443B-0665-4EC1-BEF3-1DDFDF08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CBAF17-194C-4603-8C6E-3C4CB0A9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7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26B7A-6A29-4554-A5C0-6D4D4699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59DDCA-755F-4674-BEC9-0BBD118DA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8BC878-8FC2-4068-98D6-DC3AB3418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E3D0FF-328C-45E7-B2C2-5A5AC156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0CC9-E631-448F-95D4-3B554E888D5C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BDADC2-EAF5-4DE5-BC83-7A66466E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AA617A-7E2D-4402-805A-37175436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704DF-B76F-45A9-B3A1-D91B1C26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1B512-C6A4-425D-9B29-DBDF9F4B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457C0-E081-4E20-BE5B-910DA0EA3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7A5E-271F-456A-8C18-59C3B91B3785}" type="datetime1">
              <a:rPr lang="en-US" smtClean="0"/>
              <a:t>8/27/2025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ECE30-6158-4244-B446-E39A92805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01567-B22B-46BB-944F-0AECEB668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3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583" y="1173829"/>
            <a:ext cx="2527301" cy="463186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Международная лаборатория микрофизиологических систем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96994" y="1173829"/>
            <a:ext cx="2217738" cy="463186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Москва</a:t>
            </a:r>
          </a:p>
          <a:p>
            <a:pPr algn="ctr"/>
            <a:r>
              <a:rPr lang="ru-RU" sz="1400" dirty="0"/>
              <a:t>202</a:t>
            </a:r>
            <a:r>
              <a:rPr lang="en-US" sz="1400" dirty="0"/>
              <a:t>5</a:t>
            </a:r>
            <a:endParaRPr lang="ru-RU" sz="1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8F4BB30-F094-D267-BB06-4AA979C8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87" y="2909188"/>
            <a:ext cx="9661426" cy="197802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Изучение комбинированного воздействия эрастина</a:t>
            </a:r>
            <a:r>
              <a:rPr lang="en-US" sz="2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и ДГК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5D0881-235B-2D97-6B48-19732F841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14"/>
          <a:stretch/>
        </p:blipFill>
        <p:spPr>
          <a:xfrm>
            <a:off x="2156201" y="920058"/>
            <a:ext cx="1986188" cy="9190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A88D60-D526-040A-5E10-F50A7428B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8" t="3858" r="6216" b="6765"/>
          <a:stretch/>
        </p:blipFill>
        <p:spPr>
          <a:xfrm>
            <a:off x="913028" y="3848871"/>
            <a:ext cx="2282233" cy="20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89128-981E-DE97-655B-077AA89BE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36D15D-6B54-2734-81B9-5D44D9286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221"/>
            <a:ext cx="12192000" cy="63477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9C1E8-F217-5C0F-2B89-CB9BB115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403974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2000" smtClean="0">
                <a:solidFill>
                  <a:schemeClr val="bg1"/>
                </a:solidFill>
              </a:rPr>
              <a:pPr/>
              <a:t>2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0AE05-182E-9AF0-B4B8-8BF6C64646B4}"/>
              </a:ext>
            </a:extLst>
          </p:cNvPr>
          <p:cNvSpPr txBox="1"/>
          <p:nvPr/>
        </p:nvSpPr>
        <p:spPr>
          <a:xfrm>
            <a:off x="1042674" y="521286"/>
            <a:ext cx="10106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Микрофотографии клеток после обработки препаратами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305D5D-EFD0-7C78-EB69-A122662ED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3" y="207360"/>
            <a:ext cx="1004979" cy="10096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C730B-D024-C2DC-7FAE-F3AF6BA25F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680" r="26011" b="47865"/>
          <a:stretch>
            <a:fillRect/>
          </a:stretch>
        </p:blipFill>
        <p:spPr>
          <a:xfrm>
            <a:off x="1892859" y="1027416"/>
            <a:ext cx="8406281" cy="49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1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C3269-E69A-9591-EFA4-4CFEF201B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9BDE71-3131-B3FB-AA2C-21308823C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221"/>
            <a:ext cx="12192000" cy="63477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3BA4A-312E-BA21-0737-80C36098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403974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2000" smtClean="0">
                <a:solidFill>
                  <a:schemeClr val="bg1"/>
                </a:solidFill>
              </a:rPr>
              <a:pPr/>
              <a:t>3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19D0B-8377-C1D8-70AB-3997BD4B1120}"/>
              </a:ext>
            </a:extLst>
          </p:cNvPr>
          <p:cNvSpPr txBox="1"/>
          <p:nvPr/>
        </p:nvSpPr>
        <p:spPr>
          <a:xfrm>
            <a:off x="1042674" y="521286"/>
            <a:ext cx="10106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IncuCyte </a:t>
            </a:r>
            <a:r>
              <a:rPr lang="ru-RU" sz="2000" b="1" dirty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МТТ тест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FEA50-7A3B-1737-894B-D57BE6750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3" y="207360"/>
            <a:ext cx="1004979" cy="10096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27F9D9-CDDF-30A1-DD48-43261212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7" y="1530983"/>
            <a:ext cx="4636197" cy="39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84A5657-3A29-31F6-2DF5-72837732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17" y="1451685"/>
            <a:ext cx="6363272" cy="400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2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E380ED-C267-8816-7F8A-4902537F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221"/>
            <a:ext cx="12192000" cy="63477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25C33-48AD-4789-8C4A-4ECD65C9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403974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2000" smtClean="0">
                <a:solidFill>
                  <a:schemeClr val="bg1"/>
                </a:solidFill>
              </a:rPr>
              <a:pPr/>
              <a:t>4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BFBC90-D3FF-2C4E-4910-44E8D0EE9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3" y="207360"/>
            <a:ext cx="1004979" cy="100969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5521770-851B-96F0-996D-672B021F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2" y="1504651"/>
            <a:ext cx="4923465" cy="40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8DFF2FF-1DF6-25DB-E76A-EEB328C0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78" y="1523437"/>
            <a:ext cx="5794955" cy="36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D05D6-1AF2-E976-56DB-D5F0AA12271C}"/>
              </a:ext>
            </a:extLst>
          </p:cNvPr>
          <p:cNvSpPr txBox="1"/>
          <p:nvPr/>
        </p:nvSpPr>
        <p:spPr>
          <a:xfrm>
            <a:off x="1042674" y="521286"/>
            <a:ext cx="10106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IncuCyte </a:t>
            </a:r>
            <a:r>
              <a:rPr lang="ru-RU" sz="2000" b="1" dirty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МТТ тест</a:t>
            </a:r>
          </a:p>
        </p:txBody>
      </p:sp>
    </p:spTree>
    <p:extLst>
      <p:ext uri="{BB962C8B-B14F-4D97-AF65-F5344CB8AC3E}">
        <p14:creationId xmlns:p14="http://schemas.microsoft.com/office/powerpoint/2010/main" val="324340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CA535-FF2C-4EF1-ABA0-D86C43831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C13582-1C2E-A64D-55CC-8F57741C1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221"/>
            <a:ext cx="12192000" cy="63477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A2988-7A4B-3B8F-A28E-0D76EED7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403974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2000" smtClean="0">
                <a:solidFill>
                  <a:schemeClr val="bg1"/>
                </a:solidFill>
              </a:rPr>
              <a:pPr/>
              <a:t>5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FB055-E0F0-5E1B-EC7D-077918B84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3" y="207360"/>
            <a:ext cx="1004979" cy="10096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90D6BD-D949-2C81-526E-FAFADED6C2B1}"/>
              </a:ext>
            </a:extLst>
          </p:cNvPr>
          <p:cNvSpPr txBox="1"/>
          <p:nvPr/>
        </p:nvSpPr>
        <p:spPr>
          <a:xfrm>
            <a:off x="1042674" y="603582"/>
            <a:ext cx="10106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клеточной гибели на проточном </a:t>
            </a:r>
            <a:r>
              <a:rPr lang="ru-RU" sz="2000" b="1" dirty="0" err="1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цитофлуориметре</a:t>
            </a:r>
            <a:endParaRPr lang="ru-RU" sz="2000" b="1" dirty="0">
              <a:solidFill>
                <a:srgbClr val="1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546B6C-CA74-D18F-C619-589B83E3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6" y="1530983"/>
            <a:ext cx="3400673" cy="34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1CA9CAB-9A35-8C9C-4FC3-F0F28D17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4" y="1545833"/>
            <a:ext cx="3407030" cy="34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F1E3930-3F85-FDF2-4C3E-5FF5F956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12" y="1545833"/>
            <a:ext cx="3407030" cy="34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89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9170</TotalTime>
  <Words>676</Words>
  <Application>Microsoft Office PowerPoint</Application>
  <PresentationFormat>Широкоэкранный</PresentationFormat>
  <Paragraphs>20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HSE Sans</vt:lpstr>
      <vt:lpstr>Тема Office</vt:lpstr>
      <vt:lpstr>Изучение комбинированного воздействия эрастина и ДГК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ферроптоза в клетках рака молочной железы под действием длинных полиненасыщенных жирных кислот</dc:title>
  <dc:creator>Закрыть Учётная запись</dc:creator>
  <cp:lastModifiedBy>Александра Разумовская</cp:lastModifiedBy>
  <cp:revision>33</cp:revision>
  <dcterms:created xsi:type="dcterms:W3CDTF">2021-12-18T06:46:00Z</dcterms:created>
  <dcterms:modified xsi:type="dcterms:W3CDTF">2025-08-27T12:42:43Z</dcterms:modified>
</cp:coreProperties>
</file>