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4" name="Елена Кудрявцева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341211-8769-4D51-8D2A-1A036C4000DA}">
  <a:tblStyle styleId="{7D341211-8769-4D51-8D2A-1A036C4000D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6" Type="http://schemas.openxmlformats.org/officeDocument/2006/relationships/slide" Target="slides/slide9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4-14T07:25:36.825">
    <p:pos x="4330" y="955"/>
    <p:text>отражая градации состояний опухолевых клеток (от активно делящихся до дифференцирующихся и воспалительно стимулированных). Один из эпит. кластеров (напр., №4) обогащён терминами дифференцировки кератиноцитов/эпидермиса, что может говорить о остаточных чертах нормального уротелия или промежуточных состояниях трансформации, тогда как кластеры 6–7 – путями интерферонового ответа (возможно, реакция на воспаление или вирусы).</p:text>
  </p:cm>
  <p:cm authorId="0" idx="2" dt="2025-04-14T07:30:30.501">
    <p:pos x="4330" y="1055"/>
    <p:text>– признаки активированных макрофагов, вероятно с M1-подобной поляризацией, участвующих в противоопухолевом иммунном ответе. Другой кластер макрофагов (№9) также воспалительно активен, но с акцентом на регуляцию миграции клеток и ангиогенез, что намекает на иную функциональность – возможные TAM с иммуноподавляющей, проангиогенной ролью.</p:text>
  </p:cm>
  <p:cm authorId="0" idx="3" dt="2025-04-14T07:32:36.644">
    <p:pos x="4330" y="1155"/>
    <p:text>, что предполагает их участие во взаимодействии с фибробластами и ремоделировании нишы (возможно, через секрецию факторов).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5-04-14T07:48:52.796">
    <p:pos x="4511" y="927"/>
    <p:text>одновременно в нём отмечен небольшой подъем сигнатуры истощения, предполагая присутствие частично истощённых иммунных клеток (например, T-клеток) в этой нише.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1b36a20d7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2c1b36a20d7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c1b36a20d7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c0b1be2c9e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2c0b1be2c9e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c0b1be2c9e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c18f122f75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2c18f122f75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2c18f122f75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2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35" name="Google Shape;13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1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1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1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1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11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1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1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11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1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1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1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67" name="Google Shape;16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1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1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1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1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12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12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3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3" type="body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8" name="Google Shape;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" name="Google Shape;40;p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" name="Google Shape;41;p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" name="Google Shape;42;p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" name="Google Shape;44;p4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45" name="Google Shape;45;p4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51" name="Google Shape;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" name="Google Shape;53;p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5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3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5" type="body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65" name="Google Shape;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" name="Google Shape;69;p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" name="Google Shape;71;p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5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6"/>
          <p:cNvSpPr/>
          <p:nvPr>
            <p:ph idx="6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79" name="Google Shape;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" name="Google Shape;82;p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" name="Google Shape;83;p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" name="Google Shape;85;p7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7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7"/>
          <p:cNvSpPr/>
          <p:nvPr>
            <p:ph idx="5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6" type="body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7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3" name="Google Shape;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" name="Google Shape;97;p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" name="Google Shape;99;p8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8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8"/>
          <p:cNvSpPr txBox="1"/>
          <p:nvPr>
            <p:ph idx="4" type="body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8"/>
          <p:cNvSpPr txBox="1"/>
          <p:nvPr>
            <p:ph idx="5" type="body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8"/>
          <p:cNvSpPr txBox="1"/>
          <p:nvPr>
            <p:ph idx="6" type="body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8"/>
          <p:cNvSpPr txBox="1"/>
          <p:nvPr>
            <p:ph idx="7" type="body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8"/>
          <p:cNvSpPr txBox="1"/>
          <p:nvPr>
            <p:ph idx="8" type="body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8"/>
          <p:cNvSpPr txBox="1"/>
          <p:nvPr>
            <p:ph idx="9" type="body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10" name="Google Shape;11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p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9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9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9"/>
          <p:cNvSpPr txBox="1"/>
          <p:nvPr>
            <p:ph idx="4" type="body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9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22" name="Google Shape;1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1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10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0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0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0"/>
          <p:cNvSpPr txBox="1"/>
          <p:nvPr>
            <p:ph idx="4" type="body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0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0"/>
          <p:cNvSpPr txBox="1"/>
          <p:nvPr>
            <p:ph idx="6" type="body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2.xm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/>
              <a:t>Факультет биологии и биотехнологии</a:t>
            </a:r>
            <a:endParaRPr/>
          </a:p>
        </p:txBody>
      </p:sp>
      <p:sp>
        <p:nvSpPr>
          <p:cNvPr id="183" name="Google Shape;183;p14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r>
              <a:rPr lang="ru-RU"/>
              <a:t>ОП бакалавриата «Клеточная и молекулярная биотехнология»</a:t>
            </a:r>
            <a:endParaRPr/>
          </a:p>
        </p:txBody>
      </p:sp>
      <p:sp>
        <p:nvSpPr>
          <p:cNvPr id="184" name="Google Shape;184;p14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Москва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апрель 2025 г.</a:t>
            </a:r>
            <a:endParaRPr/>
          </a:p>
        </p:txBody>
      </p:sp>
      <p:graphicFrame>
        <p:nvGraphicFramePr>
          <p:cNvPr id="185" name="Google Shape;185;p14"/>
          <p:cNvGraphicFramePr/>
          <p:nvPr/>
        </p:nvGraphicFramePr>
        <p:xfrm>
          <a:off x="3635203" y="440298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{7D341211-8769-4D51-8D2A-1A036C4000DA}</a:tableStyleId>
              </a:tblPr>
              <a:tblGrid>
                <a:gridCol w="3763250"/>
                <a:gridCol w="3763250"/>
              </a:tblGrid>
              <a:tr h="13654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</a:rPr>
                        <a:t>Научный руководитель:</a:t>
                      </a: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</a:rPr>
                        <a:t>д.м.н., главный научный научный сотрудник ФБиБ НИУ ВШЭ,</a:t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>
                          <a:solidFill>
                            <a:schemeClr val="dk1"/>
                          </a:solidFill>
                        </a:rPr>
                        <a:t>Степанова Евгения Владиславовна</a:t>
                      </a:r>
                      <a:r>
                        <a:rPr b="0" lang="ru-RU" sz="18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endParaRPr b="0" sz="18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6" name="Google Shape;186;p14"/>
          <p:cNvSpPr txBox="1"/>
          <p:nvPr>
            <p:ph type="title"/>
          </p:nvPr>
        </p:nvSpPr>
        <p:spPr>
          <a:xfrm>
            <a:off x="1420804" y="2084791"/>
            <a:ext cx="93504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</a:pPr>
            <a:r>
              <a:rPr b="1" lang="ru-RU" sz="3200"/>
              <a:t>Сигнатура генов для предсказания течения рака мочевого пузыря</a:t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E2D69"/>
              </a:buClr>
              <a:buSzPts val="3200"/>
              <a:buFont typeface="Arial"/>
              <a:buNone/>
            </a:pPr>
            <a:r>
              <a:rPr lang="ru-RU" sz="2400"/>
              <a:t>Кудрявцева Елена Витальевна 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</a:t>
            </a:r>
            <a:endParaRPr/>
          </a:p>
        </p:txBody>
      </p:sp>
      <p:sp>
        <p:nvSpPr>
          <p:cNvPr id="193" name="Google Shape;193;p15"/>
          <p:cNvSpPr txBox="1"/>
          <p:nvPr>
            <p:ph type="title"/>
          </p:nvPr>
        </p:nvSpPr>
        <p:spPr>
          <a:xfrm>
            <a:off x="566997" y="1357715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 sz="3022"/>
              <a:t>Оглавление</a:t>
            </a:r>
            <a:endParaRPr b="1" sz="3022"/>
          </a:p>
        </p:txBody>
      </p:sp>
      <p:sp>
        <p:nvSpPr>
          <p:cNvPr id="194" name="Google Shape;194;p15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апрель 2025 г.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195" name="Google Shape;195;p15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ОП бакалавриата «Клеточная и молекулярная биотехнология»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718700" y="2134725"/>
            <a:ext cx="7418400" cy="3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ru-RU" sz="2200">
                <a:solidFill>
                  <a:schemeClr val="dk1"/>
                </a:solidFill>
              </a:rPr>
              <a:t>Пересечение DEG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ru-RU" sz="2200">
                <a:solidFill>
                  <a:schemeClr val="dk1"/>
                </a:solidFill>
              </a:rPr>
              <a:t>Single-cell кластеры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ru-RU" sz="2200">
                <a:solidFill>
                  <a:schemeClr val="dk1"/>
                </a:solidFill>
              </a:rPr>
              <a:t>Функциональный анализ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b="1" lang="ru-RU" sz="2200">
                <a:solidFill>
                  <a:schemeClr val="dk1"/>
                </a:solidFill>
              </a:rPr>
              <a:t>ssGSEA</a:t>
            </a:r>
            <a:r>
              <a:rPr lang="ru-RU" sz="2200">
                <a:solidFill>
                  <a:schemeClr val="dk1"/>
                </a:solidFill>
              </a:rPr>
              <a:t> (single-sample GSEA) и </a:t>
            </a:r>
            <a:r>
              <a:rPr b="1" lang="ru-RU" sz="2200">
                <a:solidFill>
                  <a:schemeClr val="dk1"/>
                </a:solidFill>
              </a:rPr>
              <a:t>AUCell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ru-RU" sz="2200">
                <a:solidFill>
                  <a:schemeClr val="dk1"/>
                </a:solidFill>
              </a:rPr>
              <a:t>А что дальше?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ru-RU" sz="2200">
                <a:solidFill>
                  <a:schemeClr val="dk1"/>
                </a:solidFill>
              </a:rPr>
              <a:t>Сигнатуры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97" name="Google Shape;1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800" y="2018703"/>
            <a:ext cx="3750102" cy="2986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</a:t>
            </a:r>
            <a:endParaRPr/>
          </a:p>
        </p:txBody>
      </p:sp>
      <p:sp>
        <p:nvSpPr>
          <p:cNvPr id="204" name="Google Shape;204;p16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ОП бакалавриата «Клеточная и молекулярная биотехнология»</a:t>
            </a:r>
            <a:endParaRPr/>
          </a:p>
        </p:txBody>
      </p:sp>
      <p:sp>
        <p:nvSpPr>
          <p:cNvPr id="205" name="Google Shape;205;p16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апрель 2025 г.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206" name="Google Shape;206;p16"/>
          <p:cNvPicPr preferRelativeResize="0"/>
          <p:nvPr/>
        </p:nvPicPr>
        <p:blipFill rotWithShape="1">
          <a:blip r:embed="rId3">
            <a:alphaModFix/>
          </a:blip>
          <a:srcRect b="0" l="0" r="0" t="10730"/>
          <a:stretch/>
        </p:blipFill>
        <p:spPr>
          <a:xfrm>
            <a:off x="664000" y="2058625"/>
            <a:ext cx="5734050" cy="34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6"/>
          <p:cNvSpPr txBox="1"/>
          <p:nvPr/>
        </p:nvSpPr>
        <p:spPr>
          <a:xfrm>
            <a:off x="840500" y="5566800"/>
            <a:ext cx="54693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</a:rPr>
              <a:t>Рисунок 1.</a:t>
            </a:r>
            <a:r>
              <a:rPr lang="ru-RU">
                <a:solidFill>
                  <a:schemeClr val="dk1"/>
                </a:solidFill>
              </a:rPr>
              <a:t> Пересечение дифференциально экспрессированных генов (DEG) между bulk и single-cell RNA-seq данными.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664000" y="1154375"/>
            <a:ext cx="9525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-RU" sz="2500">
                <a:solidFill>
                  <a:schemeClr val="dk1"/>
                </a:solidFill>
              </a:rPr>
              <a:t>ПЕРЕСЕЧЕНИЕ DEG: BULK vs SINGLE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6845825" y="2522475"/>
            <a:ext cx="42756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solidFill>
                  <a:schemeClr val="dk1"/>
                </a:solidFill>
              </a:rPr>
              <a:t>FN1</a:t>
            </a:r>
            <a:r>
              <a:rPr lang="ru-RU" sz="1900">
                <a:solidFill>
                  <a:schemeClr val="dk1"/>
                </a:solidFill>
              </a:rPr>
              <a:t>, коллагены, </a:t>
            </a:r>
            <a:r>
              <a:rPr i="1" lang="ru-RU" sz="1900">
                <a:solidFill>
                  <a:schemeClr val="dk1"/>
                </a:solidFill>
              </a:rPr>
              <a:t>LOX</a:t>
            </a:r>
            <a:r>
              <a:rPr lang="ru-RU" sz="1900">
                <a:solidFill>
                  <a:schemeClr val="dk1"/>
                </a:solidFill>
              </a:rPr>
              <a:t> и MMP –  </a:t>
            </a:r>
            <a:r>
              <a:rPr b="1" lang="ru-RU" sz="1900">
                <a:solidFill>
                  <a:schemeClr val="dk1"/>
                </a:solidFill>
              </a:rPr>
              <a:t>опухоле-ассоциированные фибробласты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900">
                <a:solidFill>
                  <a:schemeClr val="dk1"/>
                </a:solidFill>
              </a:rPr>
              <a:t>KRT14</a:t>
            </a:r>
            <a:r>
              <a:rPr b="1" lang="ru-RU" sz="1900">
                <a:solidFill>
                  <a:schemeClr val="dk1"/>
                </a:solidFill>
              </a:rPr>
              <a:t>, </a:t>
            </a:r>
            <a:r>
              <a:rPr b="1" i="1" lang="ru-RU" sz="1900">
                <a:solidFill>
                  <a:schemeClr val="dk1"/>
                </a:solidFill>
              </a:rPr>
              <a:t>VIM</a:t>
            </a:r>
            <a:r>
              <a:rPr b="1" lang="ru-RU" sz="1900">
                <a:solidFill>
                  <a:schemeClr val="dk1"/>
                </a:solidFill>
              </a:rPr>
              <a:t>↑, </a:t>
            </a:r>
            <a:r>
              <a:rPr b="1" i="1" lang="ru-RU" sz="1900">
                <a:solidFill>
                  <a:schemeClr val="dk1"/>
                </a:solidFill>
              </a:rPr>
              <a:t>CDH1</a:t>
            </a:r>
            <a:r>
              <a:rPr b="1" lang="ru-RU" sz="1900">
                <a:solidFill>
                  <a:schemeClr val="dk1"/>
                </a:solidFill>
              </a:rPr>
              <a:t>↓ </a:t>
            </a:r>
            <a:r>
              <a:rPr lang="ru-RU" sz="1900">
                <a:solidFill>
                  <a:schemeClr val="dk1"/>
                </a:solidFill>
              </a:rPr>
              <a:t>– признаки EMT (эпит. кластеры)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</a:t>
            </a:r>
            <a:endParaRPr/>
          </a:p>
        </p:txBody>
      </p:sp>
      <p:sp>
        <p:nvSpPr>
          <p:cNvPr id="216" name="Google Shape;216;p17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ОП бакалавриата «Клеточная и молекулярная биотехнология»</a:t>
            </a:r>
            <a:endParaRPr/>
          </a:p>
        </p:txBody>
      </p:sp>
      <p:sp>
        <p:nvSpPr>
          <p:cNvPr id="217" name="Google Shape;217;p17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апрель 2025 г.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218" name="Google Shape;2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76" y="1150234"/>
            <a:ext cx="6279425" cy="4833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/>
          <p:cNvSpPr txBox="1"/>
          <p:nvPr/>
        </p:nvSpPr>
        <p:spPr>
          <a:xfrm>
            <a:off x="693000" y="5884725"/>
            <a:ext cx="5145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-RU">
                <a:solidFill>
                  <a:schemeClr val="dk1"/>
                </a:solidFill>
              </a:rPr>
              <a:t>Рисунок 2.</a:t>
            </a:r>
            <a:r>
              <a:rPr lang="ru-RU">
                <a:solidFill>
                  <a:schemeClr val="dk1"/>
                </a:solidFill>
              </a:rPr>
              <a:t> Кластеризация клеток на основе экспрессионного профиля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0" name="Google Shape;220;p17"/>
          <p:cNvPicPr preferRelativeResize="0"/>
          <p:nvPr/>
        </p:nvPicPr>
        <p:blipFill rotWithShape="1">
          <a:blip r:embed="rId4">
            <a:alphaModFix/>
          </a:blip>
          <a:srcRect b="0" l="3652" r="5479" t="0"/>
          <a:stretch/>
        </p:blipFill>
        <p:spPr>
          <a:xfrm>
            <a:off x="5962800" y="1483950"/>
            <a:ext cx="607695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 txBox="1"/>
          <p:nvPr/>
        </p:nvSpPr>
        <p:spPr>
          <a:xfrm>
            <a:off x="6119025" y="4722450"/>
            <a:ext cx="5764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-RU">
                <a:solidFill>
                  <a:schemeClr val="dk1"/>
                </a:solidFill>
              </a:rPr>
              <a:t>Рисунок 3.</a:t>
            </a:r>
            <a:r>
              <a:rPr lang="ru-RU">
                <a:solidFill>
                  <a:schemeClr val="dk1"/>
                </a:solidFill>
              </a:rPr>
              <a:t> Уровень экспрессии маркерных генов в аннотированных клеточных популяциях. Отмечены сигнатуры эпителиальных клеток (KRT8, KRT18), макрофагов (CD14, LYZ, FCGR3A, CD68), NK-клеток (NKG7, KLRD1), а также плазматических клеток (JCHAIN, MZB1, IGHG1)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</a:t>
            </a:r>
            <a:endParaRPr/>
          </a:p>
        </p:txBody>
      </p:sp>
      <p:sp>
        <p:nvSpPr>
          <p:cNvPr id="228" name="Google Shape;228;p18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апрель 2025 г.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29" name="Google Shape;229;p18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ОП бакалавриата «Клеточная и молекулярная биотехнология»</a:t>
            </a:r>
            <a:endParaRPr/>
          </a:p>
        </p:txBody>
      </p:sp>
      <p:sp>
        <p:nvSpPr>
          <p:cNvPr id="230" name="Google Shape;230;p18"/>
          <p:cNvSpPr txBox="1"/>
          <p:nvPr/>
        </p:nvSpPr>
        <p:spPr>
          <a:xfrm>
            <a:off x="630875" y="1274125"/>
            <a:ext cx="5900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ФУНКЦИОНАЛЬНЫЙ АНАЛИЗ</a:t>
            </a:r>
            <a:endParaRPr b="1"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874" y="2434225"/>
            <a:ext cx="5744650" cy="2589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8"/>
          <p:cNvSpPr txBox="1"/>
          <p:nvPr/>
        </p:nvSpPr>
        <p:spPr>
          <a:xfrm>
            <a:off x="594637" y="5289975"/>
            <a:ext cx="5900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</a:rPr>
              <a:t>Рисунок 4.</a:t>
            </a:r>
            <a:r>
              <a:rPr lang="ru-RU">
                <a:solidFill>
                  <a:schemeClr val="dk1"/>
                </a:solidFill>
              </a:rPr>
              <a:t> Результаты анализа функционального обогащения по базе GO Biological Process 2021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6873875" y="1516725"/>
            <a:ext cx="4624200" cy="27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</a:rPr>
              <a:t>– эпителиальные кластеры </a:t>
            </a:r>
            <a:r>
              <a:rPr lang="ru-RU">
                <a:solidFill>
                  <a:schemeClr val="dk1"/>
                </a:solidFill>
              </a:rPr>
              <a:t> – пролиферация, регуляция апоптоза, цитокиновая сигнализация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</a:rPr>
              <a:t>– mono/mac</a:t>
            </a:r>
            <a:r>
              <a:rPr lang="ru-RU">
                <a:solidFill>
                  <a:schemeClr val="dk1"/>
                </a:solidFill>
              </a:rPr>
              <a:t> обогащены процессами врождённого иммунного ответа, нейтрофильной активации, продукцией цитокинов и программируемой гибелью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</a:rPr>
              <a:t>– кластер NK-клеток</a:t>
            </a:r>
            <a:r>
              <a:rPr lang="ru-RU">
                <a:solidFill>
                  <a:schemeClr val="dk1"/>
                </a:solidFill>
              </a:rPr>
              <a:t> – обогащён путями цитотоксического ответа (активация нейтрофилов, интерферонового ответа)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</a:rPr>
              <a:t>– кластер плазматических клеток</a:t>
            </a:r>
            <a:r>
              <a:rPr lang="ru-RU">
                <a:solidFill>
                  <a:schemeClr val="dk1"/>
                </a:solidFill>
              </a:rPr>
              <a:t> – показал обогащение путей организации внеклеточного матрикса и ангиогенеза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9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9" name="Google Shape;239;p19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ОП бакалавриата «Клеточная и молекулярная биотехнология»</a:t>
            </a:r>
            <a:endParaRPr/>
          </a:p>
        </p:txBody>
      </p:sp>
      <p:sp>
        <p:nvSpPr>
          <p:cNvPr id="240" name="Google Shape;240;p19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апрель 2025 г.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pic>
        <p:nvPicPr>
          <p:cNvPr id="241" name="Google Shape;2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25" y="1472300"/>
            <a:ext cx="6800826" cy="407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/>
        </p:nvSpPr>
        <p:spPr>
          <a:xfrm>
            <a:off x="683075" y="5663300"/>
            <a:ext cx="62295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</a:rPr>
              <a:t>Рисунок 5. </a:t>
            </a:r>
            <a:r>
              <a:rPr lang="ru-RU">
                <a:solidFill>
                  <a:schemeClr val="dk1"/>
                </a:solidFill>
              </a:rPr>
              <a:t>Тепловая карта средних значений активности сигнатур, рассчитанных методом ssGSEA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7161250" y="1472300"/>
            <a:ext cx="4381500" cy="49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– </a:t>
            </a:r>
            <a:r>
              <a:rPr b="1" lang="ru-RU">
                <a:solidFill>
                  <a:schemeClr val="dk1"/>
                </a:solidFill>
              </a:rPr>
              <a:t>фибробластоподобные клетки </a:t>
            </a:r>
            <a:r>
              <a:rPr lang="ru-RU">
                <a:solidFill>
                  <a:schemeClr val="dk1"/>
                </a:solidFill>
              </a:rPr>
              <a:t>– максимальная активность EMT, подтверждает наличие в опухоли клеток с мезенхимальными свойствами (возможно, </a:t>
            </a:r>
            <a:r>
              <a:rPr b="1" lang="ru-RU">
                <a:solidFill>
                  <a:schemeClr val="dk1"/>
                </a:solidFill>
              </a:rPr>
              <a:t>CAF</a:t>
            </a:r>
            <a:r>
              <a:rPr lang="ru-RU">
                <a:solidFill>
                  <a:schemeClr val="dk1"/>
                </a:solidFill>
              </a:rPr>
              <a:t> или опухолевые клетки, прошедшие EMT),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</a:rPr>
              <a:t>– макрофаги/TAM</a:t>
            </a:r>
            <a:r>
              <a:rPr lang="ru-RU">
                <a:solidFill>
                  <a:schemeClr val="dk1"/>
                </a:solidFill>
              </a:rPr>
              <a:t> – высокий скоринг сигнатуры воспаления, указывая на активную продукцию цитокинов и иммунную реакцию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</a:rPr>
              <a:t>– делящиеся эпит. клетки </a:t>
            </a:r>
            <a:r>
              <a:rPr lang="ru-RU">
                <a:solidFill>
                  <a:schemeClr val="dk1"/>
                </a:solidFill>
              </a:rPr>
              <a:t>– сигнатурп клеточного цикла, что соответствует активно пролиферирующей популяции (возможно, стволовые/прогениторные опухолевые клетки)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</a:t>
            </a:r>
            <a:endParaRPr/>
          </a:p>
        </p:txBody>
      </p:sp>
      <p:sp>
        <p:nvSpPr>
          <p:cNvPr id="250" name="Google Shape;250;p20"/>
          <p:cNvSpPr txBox="1"/>
          <p:nvPr>
            <p:ph type="title"/>
          </p:nvPr>
        </p:nvSpPr>
        <p:spPr>
          <a:xfrm>
            <a:off x="585897" y="16001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 sz="2800"/>
              <a:t>Что делаем дальше? </a:t>
            </a:r>
            <a:endParaRPr b="1" sz="2800"/>
          </a:p>
        </p:txBody>
      </p:sp>
      <p:sp>
        <p:nvSpPr>
          <p:cNvPr id="251" name="Google Shape;251;p20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апрель 2025 г.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  <p:sp>
        <p:nvSpPr>
          <p:cNvPr id="252" name="Google Shape;252;p20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ОП бакалавриата «Клеточная и молекулярная биотехнология»</a:t>
            </a:r>
            <a:endParaRPr/>
          </a:p>
        </p:txBody>
      </p:sp>
      <p:sp>
        <p:nvSpPr>
          <p:cNvPr id="253" name="Google Shape;253;p20"/>
          <p:cNvSpPr/>
          <p:nvPr/>
        </p:nvSpPr>
        <p:spPr>
          <a:xfrm>
            <a:off x="585900" y="2443350"/>
            <a:ext cx="2202600" cy="1822200"/>
          </a:xfrm>
          <a:prstGeom prst="flowChartAlternateProcess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</a:rPr>
              <a:t>Понять, как разные популяции обмениваются </a:t>
            </a:r>
            <a:r>
              <a:rPr b="1" lang="ru-RU" sz="1700">
                <a:solidFill>
                  <a:schemeClr val="dk1"/>
                </a:solidFill>
              </a:rPr>
              <a:t>сигнальными молекулами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3678625" y="2443350"/>
            <a:ext cx="2202600" cy="1822200"/>
          </a:xfrm>
          <a:prstGeom prst="flowChartAlternateProcess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</a:rPr>
              <a:t>Отфильтровать наиболее значимые оси: </a:t>
            </a:r>
            <a:r>
              <a:rPr b="1" lang="ru-RU" sz="1700">
                <a:solidFill>
                  <a:schemeClr val="dk1"/>
                </a:solidFill>
              </a:rPr>
              <a:t>TGF-β, MIF–CD74, CXCL12–CXCR4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3015613" y="3173550"/>
            <a:ext cx="435900" cy="51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0"/>
          <p:cNvSpPr txBox="1"/>
          <p:nvPr/>
        </p:nvSpPr>
        <p:spPr>
          <a:xfrm>
            <a:off x="700200" y="4665875"/>
            <a:ext cx="1794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</a:rPr>
              <a:t>CellPhoneDB, CellChat или LIANA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6108313" y="3173550"/>
            <a:ext cx="435900" cy="510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6771325" y="2517900"/>
            <a:ext cx="4769100" cy="2520600"/>
          </a:xfrm>
          <a:prstGeom prst="flowChartAlternateProcess">
            <a:avLst/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</a:rPr>
              <a:t>«кластер 10, аннотированный как </a:t>
            </a:r>
            <a:r>
              <a:rPr b="1" lang="ru-RU" sz="1700">
                <a:solidFill>
                  <a:schemeClr val="dk1"/>
                </a:solidFill>
              </a:rPr>
              <a:t>CAF</a:t>
            </a:r>
            <a:r>
              <a:rPr lang="ru-RU" sz="1700">
                <a:solidFill>
                  <a:schemeClr val="dk1"/>
                </a:solidFill>
              </a:rPr>
              <a:t>, активно ремоделирует матрикс (высокая </a:t>
            </a:r>
            <a:r>
              <a:rPr b="1" lang="ru-RU" sz="1700">
                <a:solidFill>
                  <a:schemeClr val="dk1"/>
                </a:solidFill>
              </a:rPr>
              <a:t>COL1A1, LOX</a:t>
            </a:r>
            <a:r>
              <a:rPr lang="ru-RU" sz="1700">
                <a:solidFill>
                  <a:schemeClr val="dk1"/>
                </a:solidFill>
              </a:rPr>
              <a:t>) и через сигналы </a:t>
            </a:r>
            <a:r>
              <a:rPr b="1" lang="ru-RU" sz="1700">
                <a:solidFill>
                  <a:schemeClr val="dk1"/>
                </a:solidFill>
              </a:rPr>
              <a:t>TGF-β</a:t>
            </a:r>
            <a:r>
              <a:rPr lang="ru-RU" sz="1700">
                <a:solidFill>
                  <a:schemeClr val="dk1"/>
                </a:solidFill>
              </a:rPr>
              <a:t> может подавлять иммунный ответ, коррелируя с </a:t>
            </a:r>
            <a:r>
              <a:rPr b="1" lang="ru-RU" sz="1700">
                <a:solidFill>
                  <a:schemeClr val="dk1"/>
                </a:solidFill>
              </a:rPr>
              <a:t>EMT</a:t>
            </a:r>
            <a:r>
              <a:rPr lang="ru-RU" sz="1700">
                <a:solidFill>
                  <a:schemeClr val="dk1"/>
                </a:solidFill>
              </a:rPr>
              <a:t> – это опасная популяция, связанная с худшим прогнозом»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59" name="Google Shape;259;p20"/>
          <p:cNvSpPr txBox="1"/>
          <p:nvPr/>
        </p:nvSpPr>
        <p:spPr>
          <a:xfrm>
            <a:off x="6771325" y="1780800"/>
            <a:ext cx="2774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</a:rPr>
              <a:t>Ожидается: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</a:t>
            </a:r>
            <a:endParaRPr/>
          </a:p>
        </p:txBody>
      </p:sp>
      <p:sp>
        <p:nvSpPr>
          <p:cNvPr id="266" name="Google Shape;266;p21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ОП бакалавриата «Клеточная и молекулярная биотехнология»</a:t>
            </a:r>
            <a:endParaRPr/>
          </a:p>
        </p:txBody>
      </p:sp>
      <p:sp>
        <p:nvSpPr>
          <p:cNvPr id="267" name="Google Shape;267;p21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ru-RU" sz="2800"/>
              <a:t>Сигнатуры:</a:t>
            </a:r>
            <a:endParaRPr b="1" sz="2800"/>
          </a:p>
        </p:txBody>
      </p:sp>
      <p:sp>
        <p:nvSpPr>
          <p:cNvPr id="268" name="Google Shape;268;p21"/>
          <p:cNvSpPr txBox="1"/>
          <p:nvPr>
            <p:ph idx="3" type="body"/>
          </p:nvPr>
        </p:nvSpPr>
        <p:spPr>
          <a:xfrm>
            <a:off x="585900" y="2224800"/>
            <a:ext cx="10388700" cy="3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ru-RU" sz="1900">
                <a:solidFill>
                  <a:schemeClr val="dk1"/>
                </a:solidFill>
              </a:rPr>
              <a:t>сигнатуры клеточных популяций</a:t>
            </a:r>
            <a:r>
              <a:rPr lang="ru-RU" sz="1900">
                <a:solidFill>
                  <a:schemeClr val="dk1"/>
                </a:solidFill>
              </a:rPr>
              <a:t> – например, список генов, характеризующих CAF-кластер (высокоэкспрессируемых в кластерe фибробластов), сигнатура EMT…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ru-RU" sz="1900">
                <a:solidFill>
                  <a:schemeClr val="dk1"/>
                </a:solidFill>
              </a:rPr>
              <a:t>отдельные гены-маркеры</a:t>
            </a:r>
            <a:r>
              <a:rPr lang="ru-RU" sz="1900">
                <a:solidFill>
                  <a:schemeClr val="dk1"/>
                </a:solidFill>
              </a:rPr>
              <a:t> – топ-гены из общего списка DEG, связанных с прогнозом по литературе: </a:t>
            </a:r>
            <a:r>
              <a:rPr i="1" lang="ru-RU" sz="1900">
                <a:solidFill>
                  <a:schemeClr val="dk1"/>
                </a:solidFill>
              </a:rPr>
              <a:t>COL1A1, FN1, VIM</a:t>
            </a:r>
            <a:r>
              <a:rPr lang="ru-RU" sz="1900">
                <a:solidFill>
                  <a:schemeClr val="dk1"/>
                </a:solidFill>
              </a:rPr>
              <a:t> (EMT/строма), </a:t>
            </a:r>
            <a:r>
              <a:rPr i="1" lang="ru-RU" sz="1900">
                <a:solidFill>
                  <a:schemeClr val="dk1"/>
                </a:solidFill>
              </a:rPr>
              <a:t>CDH1</a:t>
            </a:r>
            <a:r>
              <a:rPr lang="ru-RU" sz="1900">
                <a:solidFill>
                  <a:schemeClr val="dk1"/>
                </a:solidFill>
              </a:rPr>
              <a:t> (потеря – EMT), </a:t>
            </a:r>
            <a:r>
              <a:rPr i="1" lang="ru-RU" sz="1900">
                <a:solidFill>
                  <a:schemeClr val="dk1"/>
                </a:solidFill>
              </a:rPr>
              <a:t>IL6, TGFB1</a:t>
            </a:r>
            <a:r>
              <a:rPr lang="ru-RU" sz="1900">
                <a:solidFill>
                  <a:schemeClr val="dk1"/>
                </a:solidFill>
              </a:rPr>
              <a:t> (иммунная регуляция), </a:t>
            </a:r>
            <a:r>
              <a:rPr i="1" lang="ru-RU" sz="1900">
                <a:solidFill>
                  <a:schemeClr val="dk1"/>
                </a:solidFill>
              </a:rPr>
              <a:t>FOXP3</a:t>
            </a:r>
            <a:r>
              <a:rPr lang="ru-RU" sz="1900">
                <a:solidFill>
                  <a:schemeClr val="dk1"/>
                </a:solidFill>
              </a:rPr>
              <a:t> (Treg), </a:t>
            </a:r>
            <a:r>
              <a:rPr i="1" lang="ru-RU" sz="1900">
                <a:solidFill>
                  <a:schemeClr val="dk1"/>
                </a:solidFill>
              </a:rPr>
              <a:t>KRT14 </a:t>
            </a:r>
            <a:r>
              <a:rPr lang="ru-RU" sz="1900">
                <a:solidFill>
                  <a:schemeClr val="dk1"/>
                </a:solidFill>
              </a:rPr>
              <a:t>(базальный маркер), </a:t>
            </a:r>
            <a:r>
              <a:rPr i="1" lang="ru-RU" sz="1900">
                <a:solidFill>
                  <a:schemeClr val="dk1"/>
                </a:solidFill>
              </a:rPr>
              <a:t>UPK</a:t>
            </a:r>
            <a:r>
              <a:rPr lang="ru-RU" sz="1900">
                <a:solidFill>
                  <a:schemeClr val="dk1"/>
                </a:solidFill>
              </a:rPr>
              <a:t> (дифференцировка)...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b="1" lang="ru-RU" sz="1900">
                <a:solidFill>
                  <a:schemeClr val="dk1"/>
                </a:solidFill>
              </a:rPr>
              <a:t>комплексные индексы</a:t>
            </a:r>
            <a:r>
              <a:rPr lang="ru-RU" sz="1900">
                <a:solidFill>
                  <a:schemeClr val="dk1"/>
                </a:solidFill>
              </a:rPr>
              <a:t> – включить уже рассчитанные </a:t>
            </a:r>
            <a:r>
              <a:rPr b="1" lang="ru-RU" sz="1900">
                <a:solidFill>
                  <a:schemeClr val="dk1"/>
                </a:solidFill>
              </a:rPr>
              <a:t>ssGSEA-баллы</a:t>
            </a:r>
            <a:r>
              <a:rPr lang="ru-RU" sz="1900">
                <a:solidFill>
                  <a:schemeClr val="dk1"/>
                </a:solidFill>
              </a:rPr>
              <a:t> EMT, CellCycle, Inflammation из scRNA-seq анализа, применённые к bulk-данным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69" name="Google Shape;269;p21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апрель 2025 г.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/>
              <a:t>Факультет биологии и биотехнологии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5" name="Google Shape;275;p22"/>
          <p:cNvSpPr txBox="1"/>
          <p:nvPr>
            <p:ph idx="3" type="body"/>
          </p:nvPr>
        </p:nvSpPr>
        <p:spPr>
          <a:xfrm>
            <a:off x="342901" y="1846263"/>
            <a:ext cx="11188700" cy="374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6000"/>
              <a:buNone/>
            </a:pPr>
            <a:r>
              <a:rPr lang="ru-RU" sz="6000"/>
              <a:t>Благодарю </a:t>
            </a:r>
            <a:br>
              <a:rPr lang="ru-RU" sz="6000"/>
            </a:br>
            <a:r>
              <a:rPr lang="ru-RU" sz="6000"/>
              <a:t>за внимание!</a:t>
            </a:r>
            <a:endParaRPr sz="1000"/>
          </a:p>
        </p:txBody>
      </p:sp>
      <p:sp>
        <p:nvSpPr>
          <p:cNvPr id="276" name="Google Shape;276;p22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Москва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апрель 2025 г.</a:t>
            </a:r>
            <a:endParaRPr/>
          </a:p>
        </p:txBody>
      </p:sp>
      <p:sp>
        <p:nvSpPr>
          <p:cNvPr id="277" name="Google Shape;277;p22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ru-RU"/>
              <a:t>ОП бакалавриата «Клеточная и молекулярная биотехнология»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