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3" r:id="rId5"/>
    <p:sldId id="275" r:id="rId6"/>
    <p:sldId id="264" r:id="rId7"/>
    <p:sldId id="276" r:id="rId8"/>
    <p:sldId id="265" r:id="rId9"/>
    <p:sldId id="259" r:id="rId10"/>
    <p:sldId id="277" r:id="rId11"/>
    <p:sldId id="260" r:id="rId12"/>
    <p:sldId id="274" r:id="rId13"/>
    <p:sldId id="27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D8FA-AC9A-4F3A-ABCA-F331ABBE493E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9102-1F3A-4A66-AC4A-94E678A64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3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C76C-2D1B-3D44-8368-4CB27CA426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2012-4BB9-4939-A8F2-647EEDF1667D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6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D8A-CD5E-435F-A079-E5C2B980A550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3123-8195-4A96-A21A-C6A385092FE5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1B6A-1A0A-4D8D-9476-A446F36A710B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3530-F37C-482C-B8FE-AF623A571E70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E4B2-331B-4FF1-ACAA-587DD2E9F36F}" type="datetime1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F7-9345-4097-8786-144FD75CE12B}" type="datetime1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4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C3EC-619F-4DA2-B62B-A1CD6AC26166}" type="datetime1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0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0674-B5B8-47B5-82AB-6AD61454BF82}" type="datetime1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EDE0-8398-4EBA-9500-342CA21B9992}" type="datetime1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3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F8D0-5D4B-41A6-9997-220BF3BB9661}" type="datetime1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7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375C-F053-481C-990C-BFB5E6F2C2CC}" type="datetime1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E8F4-593C-484C-A59D-5FEEC779A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0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5258" y="3454399"/>
            <a:ext cx="7429346" cy="9093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Научно-учебная группа: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Механизмы </a:t>
            </a:r>
            <a:r>
              <a:rPr lang="ru-RU" sz="4800" b="1" dirty="0"/>
              <a:t>роста и прогрессии злокачественных опухолей</a:t>
            </a:r>
          </a:p>
        </p:txBody>
      </p:sp>
      <p:pic>
        <p:nvPicPr>
          <p:cNvPr id="1034" name="Picture 10" descr="https://masterpiecer-images.s3.yandex.net/a51a3aa2da3a11ef9093d28374b2fade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41"/>
            <a:ext cx="3937452" cy="68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5429" y="6473371"/>
            <a:ext cx="9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шедевриум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72" y="205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Преодоление </a:t>
            </a:r>
            <a:r>
              <a:rPr lang="ru-RU" b="1" dirty="0" err="1" smtClean="0"/>
              <a:t>химиорезистентности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81" y="1309914"/>
            <a:ext cx="69577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128"/>
            <a:ext cx="10515600" cy="939725"/>
          </a:xfrm>
        </p:spPr>
        <p:txBody>
          <a:bodyPr>
            <a:normAutofit/>
          </a:bodyPr>
          <a:lstStyle/>
          <a:p>
            <a:r>
              <a:rPr lang="ru-RU" sz="4000" b="1" dirty="0"/>
              <a:t>Ожидаемые научные результаты исследований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39789"/>
              </p:ext>
            </p:extLst>
          </p:nvPr>
        </p:nvGraphicFramePr>
        <p:xfrm>
          <a:off x="348342" y="913597"/>
          <a:ext cx="1123405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971">
                  <a:extLst>
                    <a:ext uri="{9D8B030D-6E8A-4147-A177-3AD203B41FA5}">
                      <a16:colId xmlns:a16="http://schemas.microsoft.com/office/drawing/2014/main" val="492691782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220379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Исполнители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4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 новые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миРНК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экспрессия которых коррелирует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химиорезистентностью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опухолевых клеточных линий и пациентов с раком мочевого пузыря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 Кудрявцева Елена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проведен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транскриптомных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данных одиночных клеток и опухоли в целом для прогнозирования течения рака мочевого пузыря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Кудрявцева Елена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2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 новые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мРНК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экспрессия которых коррелирует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химиорезистентностью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опухолевых клеточных линий и пациентов с раком мочевого пузыря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Каминская Екатерина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9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 новые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миРНК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экспрессия которых коррелирует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химиорезистентностью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опухолевых клеточных линий и пациентов с раком поджелудочной железы или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немелкоклеточного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рака легкого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Петрова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Лыгжима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приглашенный исследователь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Яхина Мария Рафаиловна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05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28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разработаны классификаторы, предсказывающие эффективность химиотерапии с использованием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больных различными злокачественными опухолями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 Кудрявцева Елена,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Петрова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Лыгжима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96946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557485" y="4963885"/>
            <a:ext cx="2032000" cy="406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0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846"/>
            <a:ext cx="10515600" cy="939725"/>
          </a:xfrm>
        </p:spPr>
        <p:txBody>
          <a:bodyPr>
            <a:normAutofit/>
          </a:bodyPr>
          <a:lstStyle/>
          <a:p>
            <a:r>
              <a:rPr lang="ru-RU" sz="4000" b="1" dirty="0"/>
              <a:t>Ожидаемые научные результаты исследований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72577"/>
              </p:ext>
            </p:extLst>
          </p:nvPr>
        </p:nvGraphicFramePr>
        <p:xfrm>
          <a:off x="333828" y="1111340"/>
          <a:ext cx="1123405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971">
                  <a:extLst>
                    <a:ext uri="{9D8B030D-6E8A-4147-A177-3AD203B41FA5}">
                      <a16:colId xmlns:a16="http://schemas.microsoft.com/office/drawing/2014/main" val="492691782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220379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Исполнители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4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-резистентные клеточные линии рака мочевого пузыря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Ланская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Майя, Потемкин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Алексей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охарактеризованы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-резистентные клеточные линии рака мочевого пузыря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Ланская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Майя, Потемкин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Алексей,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Каминская Екатерина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9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28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молекулярные механизмы возникновения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химиорезистентности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цисплатину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гемцитабину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различных типах опухолей, включая рак мочевого пузыря, предложены пути к их преодолению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Четверикова Мария, Кудрявцева Елена,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Ланская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Майя, Потемкин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Алексей,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Каминская Екатерина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96946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022600" y="3173819"/>
            <a:ext cx="2032000" cy="1441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27372" y="3173819"/>
            <a:ext cx="2032000" cy="1441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9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365125"/>
            <a:ext cx="10903857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Основные результаты</a:t>
            </a:r>
            <a:endParaRPr lang="ru-RU" sz="4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9943" y="1980973"/>
            <a:ext cx="11292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не </a:t>
            </a:r>
            <a:r>
              <a:rPr lang="ru-RU" sz="2800" dirty="0"/>
              <a:t>менее одной статьи (в соавторстве с членами НУГ, включая студентов/аспирантов) в журнале из Списка A, Списка </a:t>
            </a:r>
            <a:r>
              <a:rPr lang="ru-RU" sz="2800" dirty="0" smtClean="0"/>
              <a:t>B</a:t>
            </a:r>
            <a:endParaRPr lang="ru-RU" sz="2800" dirty="0"/>
          </a:p>
          <a:p>
            <a:pPr marL="900113"/>
            <a:r>
              <a:rPr lang="ru-RU" sz="2800" dirty="0" smtClean="0"/>
              <a:t>	</a:t>
            </a:r>
            <a:r>
              <a:rPr lang="ru-RU" sz="2000" dirty="0" smtClean="0"/>
              <a:t>- </a:t>
            </a:r>
            <a:r>
              <a:rPr lang="ru-RU" sz="2000" dirty="0" err="1" smtClean="0"/>
              <a:t>М.М.Четверикова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Ю.А.Макарова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С.А.Слободов</a:t>
            </a:r>
            <a:r>
              <a:rPr lang="ru-RU" sz="2000" dirty="0" smtClean="0"/>
              <a:t>, </a:t>
            </a:r>
            <a:r>
              <a:rPr lang="ru-RU" sz="2000" dirty="0" err="1" smtClean="0"/>
              <a:t>Е.В.Степанова</a:t>
            </a:r>
            <a:r>
              <a:rPr lang="ru-RU" sz="2000" dirty="0" smtClean="0"/>
              <a:t>. МИКРОРНК-ЗАВИСИМЫЕ МЕХАНИЗМЫ ХИМИОРЕЗИСТЕНТНОСТИ РАКА МОЧЕВОГО ПУЗЫРЯ. Российский </a:t>
            </a:r>
            <a:r>
              <a:rPr lang="ru-RU" sz="2000" dirty="0" err="1" smtClean="0"/>
              <a:t>биотрапевтический</a:t>
            </a:r>
            <a:r>
              <a:rPr lang="ru-RU" sz="2000" dirty="0" smtClean="0"/>
              <a:t> журнал. </a:t>
            </a:r>
            <a:r>
              <a:rPr lang="ru-RU" sz="2000" i="1" dirty="0" smtClean="0"/>
              <a:t>Список С.</a:t>
            </a:r>
          </a:p>
          <a:p>
            <a:endParaRPr lang="ru-RU" sz="2800" dirty="0"/>
          </a:p>
          <a:p>
            <a:r>
              <a:rPr lang="ru-RU" sz="2800" dirty="0"/>
              <a:t>- учебно-методическое пособие «Молекулярная онкология» (в соавторстве с членами НУГ, включая студентов/аспирантов)</a:t>
            </a:r>
          </a:p>
          <a:p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897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10434"/>
            <a:ext cx="10515600" cy="881291"/>
          </a:xfrm>
        </p:spPr>
        <p:txBody>
          <a:bodyPr/>
          <a:lstStyle/>
          <a:p>
            <a:pPr algn="ctr"/>
            <a:r>
              <a:rPr lang="ru-RU" b="1" dirty="0" smtClean="0"/>
              <a:t>План научных семинаров на 2025 год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46743" y="870857"/>
          <a:ext cx="11495314" cy="546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070">
                  <a:extLst>
                    <a:ext uri="{9D8B030D-6E8A-4147-A177-3AD203B41FA5}">
                      <a16:colId xmlns:a16="http://schemas.microsoft.com/office/drawing/2014/main" val="1404104991"/>
                    </a:ext>
                  </a:extLst>
                </a:gridCol>
                <a:gridCol w="6789530">
                  <a:extLst>
                    <a:ext uri="{9D8B030D-6E8A-4147-A177-3AD203B41FA5}">
                      <a16:colId xmlns:a16="http://schemas.microsoft.com/office/drawing/2014/main" val="1294143406"/>
                    </a:ext>
                  </a:extLst>
                </a:gridCol>
                <a:gridCol w="2017486">
                  <a:extLst>
                    <a:ext uri="{9D8B030D-6E8A-4147-A177-3AD203B41FA5}">
                      <a16:colId xmlns:a16="http://schemas.microsoft.com/office/drawing/2014/main" val="565306558"/>
                    </a:ext>
                  </a:extLst>
                </a:gridCol>
                <a:gridCol w="2264228">
                  <a:extLst>
                    <a:ext uri="{9D8B030D-6E8A-4147-A177-3AD203B41FA5}">
                      <a16:colId xmlns:a16="http://schemas.microsoft.com/office/drawing/2014/main" val="2462341476"/>
                    </a:ext>
                  </a:extLst>
                </a:gridCol>
              </a:tblGrid>
              <a:tr h="192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Тема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Докладчик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 (основной)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Дата и время проведения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b"/>
                </a:tc>
                <a:extLst>
                  <a:ext uri="{0D108BD9-81ED-4DB2-BD59-A6C34878D82A}">
                    <a16:rowId xmlns:a16="http://schemas.microsoft.com/office/drawing/2014/main" val="2430826925"/>
                  </a:ext>
                </a:extLst>
              </a:tr>
              <a:tr h="5112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Основные механизмы </a:t>
                      </a:r>
                      <a:r>
                        <a:rPr lang="ru-RU" sz="1400" b="1" u="none" strike="noStrike" dirty="0" err="1">
                          <a:effectLst/>
                        </a:rPr>
                        <a:t>химиорезистентности</a:t>
                      </a:r>
                      <a:r>
                        <a:rPr lang="ru-RU" sz="1400" b="1" u="none" strike="noStrike" dirty="0">
                          <a:effectLst/>
                        </a:rPr>
                        <a:t> опухолей. Цели и задачи НУГ на 2025 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Степанова Е.В.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январь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612869844"/>
                  </a:ext>
                </a:extLst>
              </a:tr>
              <a:tr h="4919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Результаты анализа экспрессии </a:t>
                      </a:r>
                      <a:r>
                        <a:rPr lang="ru-RU" sz="1400" b="1" u="none" strike="noStrike" dirty="0" err="1">
                          <a:effectLst/>
                        </a:rPr>
                        <a:t>микроРНК</a:t>
                      </a:r>
                      <a:r>
                        <a:rPr lang="ru-RU" sz="1400" b="1" u="none" strike="noStrike" dirty="0">
                          <a:effectLst/>
                        </a:rPr>
                        <a:t> при раке мочевого пузыря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Четверикова М.М.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февраль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2974797508"/>
                  </a:ext>
                </a:extLst>
              </a:tr>
              <a:tr h="385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Результаты анализа экспрессии </a:t>
                      </a:r>
                      <a:r>
                        <a:rPr lang="ru-RU" sz="1400" b="1" u="none" strike="noStrike" dirty="0" err="1">
                          <a:effectLst/>
                        </a:rPr>
                        <a:t>мРНК</a:t>
                      </a:r>
                      <a:r>
                        <a:rPr lang="ru-RU" sz="1400" b="1" u="none" strike="noStrike" dirty="0">
                          <a:effectLst/>
                        </a:rPr>
                        <a:t> при раке мочевого пузыря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Каминская Е.Ю.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март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2952562608"/>
                  </a:ext>
                </a:extLst>
              </a:tr>
              <a:tr h="9646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Достижения в области изучения </a:t>
                      </a:r>
                      <a:r>
                        <a:rPr lang="ru-RU" sz="1400" b="1" u="none" strike="noStrike" dirty="0" err="1">
                          <a:effectLst/>
                        </a:rPr>
                        <a:t>транскриптомных</a:t>
                      </a:r>
                      <a:r>
                        <a:rPr lang="ru-RU" sz="1400" b="1" u="none" strike="noStrike" dirty="0">
                          <a:effectLst/>
                        </a:rPr>
                        <a:t> данных одиночных клеток и опухоли в целом для прогнозирования течения рака мочевого пузыря </a:t>
                      </a:r>
                      <a:r>
                        <a:rPr lang="ru-RU" sz="1400" b="1" i="1" u="none" strike="noStrike" dirty="0">
                          <a:effectLst/>
                        </a:rPr>
                        <a:t>(</a:t>
                      </a:r>
                      <a:r>
                        <a:rPr lang="ru-RU" sz="1400" b="1" i="1" u="none" strike="noStrike" dirty="0" err="1">
                          <a:effectLst/>
                        </a:rPr>
                        <a:t>Journal</a:t>
                      </a:r>
                      <a:r>
                        <a:rPr lang="ru-RU" sz="1400" b="1" i="1" u="none" strike="noStrike" dirty="0">
                          <a:effectLst/>
                        </a:rPr>
                        <a:t> </a:t>
                      </a:r>
                      <a:r>
                        <a:rPr lang="ru-RU" sz="1400" b="1" i="1" u="none" strike="noStrike" dirty="0" err="1">
                          <a:effectLst/>
                        </a:rPr>
                        <a:t>Club</a:t>
                      </a:r>
                      <a:r>
                        <a:rPr lang="ru-RU" sz="1400" b="1" i="1" u="none" strike="noStrike" dirty="0">
                          <a:effectLst/>
                        </a:rPr>
                        <a:t> и презентация собственных результатов)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Кудрявцева Е.В.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апрель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1700884411"/>
                  </a:ext>
                </a:extLst>
              </a:tr>
              <a:tr h="5787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Результаты анализа профилей </a:t>
                      </a:r>
                      <a:r>
                        <a:rPr lang="ru-RU" sz="1400" b="1" u="none" strike="noStrike" dirty="0" err="1">
                          <a:effectLst/>
                        </a:rPr>
                        <a:t>микроРНК</a:t>
                      </a:r>
                      <a:r>
                        <a:rPr lang="ru-RU" sz="1400" b="1" u="none" strike="noStrike" dirty="0">
                          <a:effectLst/>
                        </a:rPr>
                        <a:t>, ассоциированные с опухолевой резистентностью к </a:t>
                      </a:r>
                      <a:r>
                        <a:rPr lang="ru-RU" sz="1400" b="1" u="none" strike="noStrike" dirty="0" err="1">
                          <a:effectLst/>
                        </a:rPr>
                        <a:t>гемцитабину</a:t>
                      </a:r>
                      <a:r>
                        <a:rPr lang="ru-RU" sz="1400" b="1" u="none" strike="noStrike" dirty="0">
                          <a:effectLst/>
                        </a:rPr>
                        <a:t> и </a:t>
                      </a:r>
                      <a:r>
                        <a:rPr lang="ru-RU" sz="1400" b="1" u="none" strike="noStrike" dirty="0" err="1">
                          <a:effectLst/>
                        </a:rPr>
                        <a:t>цисплатину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Петрова </a:t>
                      </a:r>
                      <a:r>
                        <a:rPr lang="ru-RU" sz="1400" u="none" strike="noStrike" dirty="0" err="1">
                          <a:effectLst/>
                        </a:rPr>
                        <a:t>Лыгжима</a:t>
                      </a:r>
                      <a:r>
                        <a:rPr lang="ru-RU" sz="1400" u="none" strike="noStrike" dirty="0">
                          <a:effectLst/>
                        </a:rPr>
                        <a:t> (приглашенный исследователь)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май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621322167"/>
                  </a:ext>
                </a:extLst>
              </a:tr>
              <a:tr h="385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??? </a:t>
                      </a:r>
                      <a:r>
                        <a:rPr lang="ru-RU" sz="1400" b="1" i="1" u="none" strike="noStrike" dirty="0" err="1">
                          <a:effectLst/>
                        </a:rPr>
                        <a:t>Journal</a:t>
                      </a:r>
                      <a:r>
                        <a:rPr lang="ru-RU" sz="1400" b="1" i="1" u="none" strike="noStrike" dirty="0">
                          <a:effectLst/>
                        </a:rPr>
                        <a:t> </a:t>
                      </a:r>
                      <a:r>
                        <a:rPr lang="ru-RU" sz="1400" b="1" i="1" u="none" strike="noStrike" dirty="0" err="1">
                          <a:effectLst/>
                        </a:rPr>
                        <a:t>Club</a:t>
                      </a:r>
                      <a:r>
                        <a:rPr lang="ru-RU" sz="1400" b="1" i="1" u="none" strike="noStrike" dirty="0">
                          <a:effectLst/>
                        </a:rPr>
                        <a:t> по результатам Проектной работы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>
                          <a:effectLst/>
                        </a:rPr>
                        <a:t>Ланская</a:t>
                      </a:r>
                      <a:r>
                        <a:rPr lang="ru-RU" sz="1400" u="none" strike="noStrike" dirty="0">
                          <a:effectLst/>
                        </a:rPr>
                        <a:t> М.А., Потемкин А.Н.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июнь 2025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2223061303"/>
                  </a:ext>
                </a:extLst>
              </a:tr>
              <a:tr h="5787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Создание и характеристика </a:t>
                      </a:r>
                      <a:r>
                        <a:rPr lang="ru-RU" sz="1400" b="1" u="none" strike="noStrike" dirty="0" err="1">
                          <a:effectLst/>
                        </a:rPr>
                        <a:t>цисплатин</a:t>
                      </a:r>
                      <a:r>
                        <a:rPr lang="ru-RU" sz="1400" b="1" u="none" strike="noStrike" dirty="0">
                          <a:effectLst/>
                        </a:rPr>
                        <a:t>- и </a:t>
                      </a:r>
                      <a:r>
                        <a:rPr lang="ru-RU" sz="1400" b="1" u="none" strike="noStrike" dirty="0" err="1">
                          <a:effectLst/>
                        </a:rPr>
                        <a:t>гемцитабин</a:t>
                      </a:r>
                      <a:r>
                        <a:rPr lang="ru-RU" sz="1400" b="1" u="none" strike="noStrike" dirty="0">
                          <a:effectLst/>
                        </a:rPr>
                        <a:t>-резистентных клеточных линий рака мочевого пузыря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Четверикова М.М.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июль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3423731885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??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сентябрь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4261374909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??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октябрь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1435983824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Основные результаты, полученные НУГ в 2025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Степанова Е.В.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октябрь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3652481967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??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ноябрь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3361447361"/>
                  </a:ext>
                </a:extLst>
              </a:tr>
              <a:tr h="1929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??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декабрь 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3" marB="0" anchor="ctr"/>
                </a:tc>
                <a:extLst>
                  <a:ext uri="{0D108BD9-81ED-4DB2-BD59-A6C34878D82A}">
                    <a16:rowId xmlns:a16="http://schemas.microsoft.com/office/drawing/2014/main" val="1179081056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7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1390196"/>
            <a:ext cx="10515600" cy="4351338"/>
          </a:xfrm>
        </p:spPr>
        <p:txBody>
          <a:bodyPr/>
          <a:lstStyle/>
          <a:p>
            <a:r>
              <a:rPr lang="ru-RU" b="1" dirty="0"/>
              <a:t>Научно-учебная группа (НУГ) </a:t>
            </a:r>
            <a:r>
              <a:rPr lang="ru-RU" dirty="0"/>
              <a:t>– коллектив исследователей, включающий студентов </a:t>
            </a:r>
            <a:r>
              <a:rPr lang="ru-RU" dirty="0" err="1"/>
              <a:t>бакалавриата</a:t>
            </a:r>
            <a:r>
              <a:rPr lang="ru-RU" dirty="0"/>
              <a:t>, магистрантов, аспирантов, молодых преподавателей и/или научных сотрудников под руководством опытного наставника.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НУГ </a:t>
            </a:r>
            <a:r>
              <a:rPr lang="ru-RU" dirty="0"/>
              <a:t>создается на конкурсной основе, проекты поддерживаются на один год с возможностью пролонгации по результатам первого года работы еще на один год. 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7" y="2832553"/>
            <a:ext cx="78068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r>
              <a:rPr lang="en-US" dirty="0" smtClean="0"/>
              <a:t>25-00-038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Изучение </a:t>
            </a:r>
            <a:r>
              <a:rPr lang="ru-RU" b="1" dirty="0"/>
              <a:t>молекулярных механизмов опухолевой </a:t>
            </a:r>
            <a:r>
              <a:rPr lang="ru-RU" b="1" dirty="0" err="1"/>
              <a:t>химиорезистентности</a:t>
            </a:r>
            <a:r>
              <a:rPr lang="ru-RU" b="1" dirty="0"/>
              <a:t> к </a:t>
            </a:r>
            <a:r>
              <a:rPr lang="ru-RU" b="1" dirty="0" err="1"/>
              <a:t>цисплатину</a:t>
            </a:r>
            <a:r>
              <a:rPr lang="ru-RU" b="1" dirty="0"/>
              <a:t> и </a:t>
            </a:r>
            <a:r>
              <a:rPr lang="ru-RU" b="1" dirty="0" err="1"/>
              <a:t>гемцитабину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pic>
        <p:nvPicPr>
          <p:cNvPr id="2050" name="Picture 2" descr="https://masterpiecer-images.s3.yandex.net/55b2efecda3a11ef876b6aa9af691ef4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8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5429" y="6473371"/>
            <a:ext cx="9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шедевриум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60" y="174311"/>
            <a:ext cx="108876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структуре смертности в России </a:t>
            </a:r>
            <a:r>
              <a:rPr lang="ru-RU" b="1" dirty="0" smtClean="0"/>
              <a:t>злокачественные опухоли занимают </a:t>
            </a:r>
            <a:r>
              <a:rPr lang="ru-RU" b="1" dirty="0"/>
              <a:t>второе место </a:t>
            </a:r>
          </a:p>
        </p:txBody>
      </p:sp>
      <p:sp>
        <p:nvSpPr>
          <p:cNvPr id="4" name="Google Shape;116;p2"/>
          <p:cNvSpPr/>
          <p:nvPr/>
        </p:nvSpPr>
        <p:spPr>
          <a:xfrm>
            <a:off x="0" y="1814450"/>
            <a:ext cx="5540188" cy="4676746"/>
          </a:xfrm>
          <a:custGeom>
            <a:avLst/>
            <a:gdLst/>
            <a:ahLst/>
            <a:cxnLst/>
            <a:rect l="l" t="t" r="r" b="b"/>
            <a:pathLst>
              <a:path w="6181468" h="5734065" extrusionOk="0">
                <a:moveTo>
                  <a:pt x="0" y="0"/>
                </a:moveTo>
                <a:lnTo>
                  <a:pt x="6181469" y="0"/>
                </a:lnTo>
                <a:lnTo>
                  <a:pt x="6181469" y="5734065"/>
                </a:lnTo>
                <a:lnTo>
                  <a:pt x="0" y="5734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Google Shape;619;g2e4b72d4798_5_0"/>
          <p:cNvSpPr txBox="1">
            <a:spLocks/>
          </p:cNvSpPr>
          <p:nvPr/>
        </p:nvSpPr>
        <p:spPr>
          <a:xfrm>
            <a:off x="5784477" y="1828138"/>
            <a:ext cx="6275293" cy="4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Статистика злокачественных опухолей:</a:t>
            </a:r>
          </a:p>
          <a:p>
            <a:pPr marL="179999" indent="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dk1"/>
                </a:solidFill>
              </a:rPr>
              <a:t>П</a:t>
            </a:r>
            <a:r>
              <a:rPr lang="ru-RU" sz="2000" dirty="0" smtClean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о всему мир</a:t>
            </a:r>
            <a:r>
              <a:rPr lang="ru-RU" sz="2000" dirty="0" smtClean="0">
                <a:solidFill>
                  <a:schemeClr val="dk1"/>
                </a:solidFill>
              </a:rPr>
              <a:t>у (на 2022 г.):</a:t>
            </a:r>
          </a:p>
          <a:p>
            <a:pPr marL="630000" indent="-3810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</a:pPr>
            <a:r>
              <a:rPr lang="ru-RU" sz="2000" dirty="0" smtClean="0">
                <a:solidFill>
                  <a:schemeClr val="dk1"/>
                </a:solidFill>
              </a:rPr>
              <a:t>19,98 млн. случаев</a:t>
            </a:r>
          </a:p>
          <a:p>
            <a:pPr marL="630000" indent="-3810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</a:pPr>
            <a:r>
              <a:rPr lang="ru-RU" sz="2000" dirty="0" smtClean="0">
                <a:solidFill>
                  <a:schemeClr val="dk1"/>
                </a:solidFill>
              </a:rPr>
              <a:t>9,7 млн. смертей</a:t>
            </a:r>
          </a:p>
          <a:p>
            <a:pPr marL="179999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dk1"/>
                </a:solidFill>
              </a:rPr>
              <a:t>В России (на 2022 г.):</a:t>
            </a:r>
          </a:p>
          <a:p>
            <a:pPr marL="630000" indent="-3810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</a:pPr>
            <a:r>
              <a:rPr lang="ru-RU" sz="2000" dirty="0" smtClean="0">
                <a:solidFill>
                  <a:schemeClr val="dk1"/>
                </a:solidFill>
              </a:rPr>
              <a:t>625 тыс. случаев</a:t>
            </a:r>
          </a:p>
          <a:p>
            <a:pPr marL="630000" indent="-3810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</a:pPr>
            <a:r>
              <a:rPr lang="ru-RU" sz="2000" dirty="0" smtClean="0">
                <a:solidFill>
                  <a:schemeClr val="dk1"/>
                </a:solidFill>
              </a:rPr>
              <a:t>277 тыс. смертей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E2D69"/>
              </a:buClr>
              <a:buSzPts val="2400"/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</a:rPr>
              <a:t>К 2040 году в мире будет ежегодно регистрироваться </a:t>
            </a:r>
            <a:r>
              <a:rPr lang="ru-RU" sz="2000" b="1" dirty="0" smtClean="0">
                <a:solidFill>
                  <a:schemeClr val="dk1"/>
                </a:solidFill>
              </a:rPr>
              <a:t>до   </a:t>
            </a:r>
            <a:r>
              <a:rPr lang="ru-RU" sz="2000" b="1" dirty="0">
                <a:solidFill>
                  <a:schemeClr val="dk1"/>
                </a:solidFill>
              </a:rPr>
              <a:t>28 миллионов новых случаев заболевания (увеличение на 54,9% по сравнению с 2020 г.)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E2D69"/>
              </a:buClr>
              <a:buSzPts val="2400"/>
              <a:buFont typeface="Arial"/>
              <a:buNone/>
            </a:pPr>
            <a:endParaRPr lang="ru-RU" sz="1800" dirty="0">
              <a:solidFill>
                <a:schemeClr val="dk1"/>
              </a:solidFill>
            </a:endParaRPr>
          </a:p>
        </p:txBody>
      </p:sp>
      <p:sp>
        <p:nvSpPr>
          <p:cNvPr id="7" name="Google Shape;122;p2"/>
          <p:cNvSpPr txBox="1"/>
          <p:nvPr/>
        </p:nvSpPr>
        <p:spPr>
          <a:xfrm>
            <a:off x="7817224" y="6491196"/>
            <a:ext cx="4374776" cy="62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E2D69"/>
                </a:solidFill>
                <a:latin typeface="Arimo"/>
                <a:ea typeface="Arimo"/>
                <a:cs typeface="Arimo"/>
                <a:sym typeface="Arimo"/>
              </a:rPr>
              <a:t>International Agency for Research in Cancer [</a:t>
            </a:r>
            <a:r>
              <a:rPr lang="en-US" sz="1100" b="0" i="0" u="none" strike="noStrike" cap="none" dirty="0" err="1">
                <a:solidFill>
                  <a:srgbClr val="0E2D69"/>
                </a:solidFill>
                <a:latin typeface="Arimo"/>
                <a:ea typeface="Arimo"/>
                <a:cs typeface="Arimo"/>
                <a:sym typeface="Arimo"/>
              </a:rPr>
              <a:t>Электронныи</a:t>
            </a:r>
            <a:r>
              <a:rPr lang="en-US" sz="1100" b="0" i="0" u="none" strike="noStrike" cap="none" dirty="0">
                <a:solidFill>
                  <a:srgbClr val="0E2D69"/>
                </a:solidFill>
                <a:latin typeface="Arimo"/>
                <a:ea typeface="Arimo"/>
                <a:cs typeface="Arimo"/>
                <a:sym typeface="Arimo"/>
              </a:rPr>
              <a:t>̆ </a:t>
            </a:r>
            <a:r>
              <a:rPr lang="en-US" sz="1100" b="0" i="0" u="none" strike="noStrike" cap="none" dirty="0" err="1">
                <a:solidFill>
                  <a:srgbClr val="0E2D69"/>
                </a:solidFill>
                <a:latin typeface="Arimo"/>
                <a:ea typeface="Arimo"/>
                <a:cs typeface="Arimo"/>
                <a:sym typeface="Arimo"/>
              </a:rPr>
              <a:t>ресурс</a:t>
            </a:r>
            <a:r>
              <a:rPr lang="en-US" sz="1100" b="0" i="0" u="none" strike="noStrike" cap="none" dirty="0">
                <a:solidFill>
                  <a:srgbClr val="0E2D69"/>
                </a:solidFill>
                <a:latin typeface="Arimo"/>
                <a:ea typeface="Arimo"/>
                <a:cs typeface="Arimo"/>
                <a:sym typeface="Arimo"/>
              </a:rPr>
              <a:t>]. URL:https://gco.iarc.fr/today/home.</a:t>
            </a:r>
            <a:endParaRPr sz="1100" dirty="0"/>
          </a:p>
          <a:p>
            <a:pPr marL="0" marR="0" lvl="0" indent="0" algn="l" rtl="0">
              <a:lnSpc>
                <a:spcPct val="131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E2D6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НУГ-2025 семинар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0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5771" y="290240"/>
            <a:ext cx="11335657" cy="459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Химиотерапия рака с элементами рационализма начала свое существование в 1940-х гг., когда были переосмыслены данные патологоанатомических исследований тел погибших в результате атак ипритом в годы Первой мировой войны в Бельгии. </a:t>
            </a:r>
          </a:p>
          <a:p>
            <a:r>
              <a:rPr lang="ru-RU" sz="1800" b="1" dirty="0" smtClean="0"/>
              <a:t>После обнаружения </a:t>
            </a:r>
            <a:r>
              <a:rPr lang="ru-RU" sz="1800" b="1" dirty="0" err="1" smtClean="0"/>
              <a:t>тропности</a:t>
            </a:r>
            <a:r>
              <a:rPr lang="ru-RU" sz="1800" b="1" dirty="0" smtClean="0"/>
              <a:t> поражения этим отравляющим веществом пролиферирующих клеток костного мозга, эпителия желудочно-кишечного тракта (ЖКТ) и волосяного покрова возникла идея синтеза аналогов иприта с целью лечения быстро пролиферирующих опухолей органов кроветворения.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2487626"/>
            <a:ext cx="522995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8" y="634066"/>
            <a:ext cx="11479306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причины смертности от злокачественных новообразований: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- метастазирование </a:t>
            </a:r>
            <a:br>
              <a:rPr lang="ru-RU" b="1" dirty="0" smtClean="0"/>
            </a:br>
            <a:r>
              <a:rPr lang="ru-RU" b="1" dirty="0" smtClean="0"/>
              <a:t>-  резистентность к проводимой терапии</a:t>
            </a:r>
            <a:endParaRPr lang="ru-RU" b="1" dirty="0"/>
          </a:p>
        </p:txBody>
      </p:sp>
      <p:pic>
        <p:nvPicPr>
          <p:cNvPr id="4" name="Google Shape;633;g2e4b72d4798_5_179"/>
          <p:cNvPicPr preferRelativeResize="0"/>
          <p:nvPr/>
        </p:nvPicPr>
        <p:blipFill rotWithShape="1">
          <a:blip r:embed="rId2">
            <a:alphaModFix/>
          </a:blip>
          <a:srcRect b="33984"/>
          <a:stretch/>
        </p:blipFill>
        <p:spPr>
          <a:xfrm>
            <a:off x="15689" y="2707341"/>
            <a:ext cx="7622241" cy="36639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34;g2e4b72d4798_5_179"/>
          <p:cNvSpPr txBox="1"/>
          <p:nvPr/>
        </p:nvSpPr>
        <p:spPr>
          <a:xfrm>
            <a:off x="7512424" y="2904564"/>
            <a:ext cx="424927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</a:t>
            </a:r>
            <a:r>
              <a:rPr lang="ru-RU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имиорезистентность</a:t>
            </a:r>
            <a:r>
              <a:rPr lang="ru-RU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невосприимчивость или устойчивость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клеток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воздействию лекарственных средств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30;g2e4b72d4798_5_179"/>
          <p:cNvSpPr txBox="1"/>
          <p:nvPr/>
        </p:nvSpPr>
        <p:spPr>
          <a:xfrm>
            <a:off x="8336500" y="6449332"/>
            <a:ext cx="37032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https://doi.org/10.3390%2Fijms22179451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НУГ-2025 семинар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6" y="1619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Опухолевая резистентность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8392"/>
            <a:ext cx="9879683" cy="52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365125"/>
            <a:ext cx="1176169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Молекулярные механизмы опухолевой </a:t>
            </a:r>
            <a:r>
              <a:rPr lang="ru-RU" sz="3600" b="1" dirty="0" err="1"/>
              <a:t>химиорезистентности</a:t>
            </a:r>
            <a:r>
              <a:rPr lang="ru-RU" sz="3600" b="1" dirty="0"/>
              <a:t> разнообразны и до конца не изучены</a:t>
            </a:r>
          </a:p>
        </p:txBody>
      </p:sp>
      <p:pic>
        <p:nvPicPr>
          <p:cNvPr id="4" name="Google Shape;644;g2e4b72d4798_5_357"/>
          <p:cNvPicPr preferRelativeResize="0"/>
          <p:nvPr/>
        </p:nvPicPr>
        <p:blipFill rotWithShape="1">
          <a:blip r:embed="rId2">
            <a:alphaModFix/>
          </a:blip>
          <a:srcRect t="13899" b="15001"/>
          <a:stretch/>
        </p:blipFill>
        <p:spPr>
          <a:xfrm>
            <a:off x="484095" y="1690688"/>
            <a:ext cx="10992970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smtClean="0"/>
              <a:t>НУГ-2025 семинар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Основной целью проекта является изучение механизмов опухолевой резистентности к </a:t>
            </a:r>
            <a:r>
              <a:rPr lang="ru-RU" sz="2400" b="1" dirty="0" err="1"/>
              <a:t>цисплатину</a:t>
            </a:r>
            <a:r>
              <a:rPr lang="ru-RU" sz="2400" b="1" dirty="0"/>
              <a:t> и </a:t>
            </a:r>
            <a:r>
              <a:rPr lang="ru-RU" sz="2400" b="1" dirty="0" err="1"/>
              <a:t>гемцитабину</a:t>
            </a:r>
            <a:r>
              <a:rPr lang="ru-RU" sz="2400" b="1" dirty="0"/>
              <a:t>, ассоциированные с изменением экспрессии </a:t>
            </a:r>
            <a:r>
              <a:rPr lang="ru-RU" sz="2400" b="1" dirty="0" err="1"/>
              <a:t>микроРНК</a:t>
            </a:r>
            <a:r>
              <a:rPr lang="ru-RU" sz="2400" b="1" dirty="0"/>
              <a:t> и </a:t>
            </a:r>
            <a:r>
              <a:rPr lang="ru-RU" sz="2400" b="1" dirty="0" err="1"/>
              <a:t>мРНК</a:t>
            </a:r>
            <a:r>
              <a:rPr lang="ru-RU" sz="2400" b="1" dirty="0"/>
              <a:t> в опухолевых клетках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этого будут решены следующие задачи:</a:t>
            </a:r>
          </a:p>
          <a:p>
            <a:r>
              <a:rPr lang="ru-RU" sz="2400" dirty="0"/>
              <a:t>- выявлены </a:t>
            </a:r>
            <a:r>
              <a:rPr lang="ru-RU" sz="2400" dirty="0" err="1"/>
              <a:t>миРНК</a:t>
            </a:r>
            <a:r>
              <a:rPr lang="ru-RU" sz="2400" dirty="0"/>
              <a:t> и </a:t>
            </a:r>
            <a:r>
              <a:rPr lang="ru-RU" sz="2400" dirty="0" err="1"/>
              <a:t>мРНК</a:t>
            </a:r>
            <a:r>
              <a:rPr lang="ru-RU" sz="2400" dirty="0"/>
              <a:t>, экспрессия которых коррелирует с </a:t>
            </a:r>
            <a:r>
              <a:rPr lang="ru-RU" sz="2400" dirty="0" err="1"/>
              <a:t>химиорезистентностью</a:t>
            </a:r>
            <a:r>
              <a:rPr lang="ru-RU" sz="2400" dirty="0"/>
              <a:t> к </a:t>
            </a:r>
            <a:r>
              <a:rPr lang="ru-RU" sz="2400" dirty="0" err="1"/>
              <a:t>гемцитабину</a:t>
            </a:r>
            <a:r>
              <a:rPr lang="ru-RU" sz="2400" dirty="0"/>
              <a:t> и </a:t>
            </a:r>
            <a:r>
              <a:rPr lang="ru-RU" sz="2400" dirty="0" err="1"/>
              <a:t>цисплатину</a:t>
            </a:r>
            <a:r>
              <a:rPr lang="ru-RU" sz="2400" dirty="0"/>
              <a:t> опухолевых клеточных линий и пациентов со  злокачественными </a:t>
            </a:r>
            <a:r>
              <a:rPr lang="ru-RU" sz="2400" dirty="0" smtClean="0"/>
              <a:t>опухолями</a:t>
            </a:r>
            <a:endParaRPr lang="ru-RU" sz="2400" dirty="0"/>
          </a:p>
          <a:p>
            <a:r>
              <a:rPr lang="ru-RU" sz="2400" dirty="0"/>
              <a:t>- разработан классификатор, предсказывающий эффективность химиотерапии с использованием </a:t>
            </a:r>
            <a:r>
              <a:rPr lang="ru-RU" sz="2400" dirty="0" err="1"/>
              <a:t>гемцитабина</a:t>
            </a:r>
            <a:r>
              <a:rPr lang="ru-RU" sz="2400" dirty="0"/>
              <a:t> и </a:t>
            </a:r>
            <a:r>
              <a:rPr lang="ru-RU" sz="2400" dirty="0" err="1"/>
              <a:t>цисплатина</a:t>
            </a:r>
            <a:r>
              <a:rPr lang="ru-RU" sz="2400" dirty="0"/>
              <a:t> у больных злокачественными опухолями (рак мочевого пузыря);</a:t>
            </a:r>
          </a:p>
          <a:p>
            <a:r>
              <a:rPr lang="ru-RU" sz="2400" dirty="0"/>
              <a:t>- изучены молекулярные механизмы </a:t>
            </a:r>
            <a:r>
              <a:rPr lang="ru-RU" sz="2400" dirty="0" err="1"/>
              <a:t>химиорезистентности</a:t>
            </a:r>
            <a:r>
              <a:rPr lang="ru-RU" sz="2400" dirty="0"/>
              <a:t> выявленных </a:t>
            </a:r>
            <a:r>
              <a:rPr lang="ru-RU" sz="2400" dirty="0" err="1"/>
              <a:t>миРНК</a:t>
            </a:r>
            <a:r>
              <a:rPr lang="ru-RU" sz="2400" dirty="0"/>
              <a:t> и </a:t>
            </a:r>
            <a:r>
              <a:rPr lang="ru-RU" sz="2400" dirty="0" err="1"/>
              <a:t>мРНК</a:t>
            </a:r>
            <a:r>
              <a:rPr lang="ru-RU" sz="2400" dirty="0"/>
              <a:t> на клеточных линиях рака мочевого пузыря, в том числе созданных группой </a:t>
            </a:r>
            <a:r>
              <a:rPr lang="ru-RU" sz="2400" dirty="0" err="1"/>
              <a:t>цисплатин</a:t>
            </a:r>
            <a:r>
              <a:rPr lang="ru-RU" sz="2400" dirty="0"/>
              <a:t>- и </a:t>
            </a:r>
            <a:r>
              <a:rPr lang="ru-RU" sz="2400" dirty="0" err="1"/>
              <a:t>гемцитабин</a:t>
            </a:r>
            <a:r>
              <a:rPr lang="ru-RU" sz="2400" dirty="0"/>
              <a:t>-резистентных клеточных линий.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НУГ-2025 семинар 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9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913</Words>
  <Application>Microsoft Office PowerPoint</Application>
  <PresentationFormat>Широкоэкранный</PresentationFormat>
  <Paragraphs>131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Arimo</vt:lpstr>
      <vt:lpstr>Calibri</vt:lpstr>
      <vt:lpstr>Calibri Light</vt:lpstr>
      <vt:lpstr>Тема Office</vt:lpstr>
      <vt:lpstr>Научно-учебная группа:  Механизмы роста и прогрессии злокачественных опухолей</vt:lpstr>
      <vt:lpstr>Презентация PowerPoint</vt:lpstr>
      <vt:lpstr>Проект 25-00-038   Изучение молекулярных механизмов опухолевой химиорезистентности к цисплатину и гемцитабину </vt:lpstr>
      <vt:lpstr>В структуре смертности в России злокачественные опухоли занимают второе место </vt:lpstr>
      <vt:lpstr>Презентация PowerPoint</vt:lpstr>
      <vt:lpstr>Основные причины смертности от злокачественных новообразований:   - метастазирование  -  резистентность к проводимой терапии</vt:lpstr>
      <vt:lpstr>Опухолевая резистентность</vt:lpstr>
      <vt:lpstr>Молекулярные механизмы опухолевой химиорезистентности разнообразны и до конца не изучены</vt:lpstr>
      <vt:lpstr>Основной целью проекта является изучение механизмов опухолевой резистентности к цисплатину и гемцитабину, ассоциированные с изменением экспрессии микроРНК и мРНК в опухолевых клетках.</vt:lpstr>
      <vt:lpstr>Преодоление химиорезистентности </vt:lpstr>
      <vt:lpstr>Ожидаемые научные результаты исследований</vt:lpstr>
      <vt:lpstr>Ожидаемые научные результаты исследований</vt:lpstr>
      <vt:lpstr>Основные результаты</vt:lpstr>
      <vt:lpstr>План научных семинаров на 2025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роста и прогрессии злокачественных опухолей</dc:title>
  <dc:creator>Степанова Евгения Владиславовна</dc:creator>
  <cp:lastModifiedBy>Степанова Евгения Владиславовна</cp:lastModifiedBy>
  <cp:revision>17</cp:revision>
  <dcterms:created xsi:type="dcterms:W3CDTF">2025-01-24T09:19:07Z</dcterms:created>
  <dcterms:modified xsi:type="dcterms:W3CDTF">2025-02-01T13:00:46Z</dcterms:modified>
</cp:coreProperties>
</file>