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71" r:id="rId5"/>
    <p:sldId id="313" r:id="rId6"/>
    <p:sldId id="301" r:id="rId7"/>
    <p:sldId id="291" r:id="rId8"/>
    <p:sldId id="292" r:id="rId9"/>
    <p:sldId id="296" r:id="rId10"/>
    <p:sldId id="359" r:id="rId11"/>
    <p:sldId id="274" r:id="rId12"/>
    <p:sldId id="288" r:id="rId13"/>
    <p:sldId id="290" r:id="rId14"/>
    <p:sldId id="302" r:id="rId15"/>
    <p:sldId id="297" r:id="rId16"/>
    <p:sldId id="309" r:id="rId17"/>
    <p:sldId id="298" r:id="rId18"/>
    <p:sldId id="303" r:id="rId19"/>
    <p:sldId id="311" r:id="rId20"/>
    <p:sldId id="308" r:id="rId21"/>
    <p:sldId id="304" r:id="rId22"/>
    <p:sldId id="300" r:id="rId2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5"/>
    <p:restoredTop sz="95853" autoAdjust="0"/>
  </p:normalViewPr>
  <p:slideViewPr>
    <p:cSldViewPr snapToGrid="0" snapToObjects="1">
      <p:cViewPr>
        <p:scale>
          <a:sx n="118" d="100"/>
          <a:sy n="118" d="100"/>
        </p:scale>
        <p:origin x="432" y="-48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21.11.2024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F673-7F13-4288-A6A7-577E7EEE339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219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771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2205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0156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5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Уникальность программы заключается в ее </a:t>
            </a:r>
            <a:r>
              <a:rPr lang="ru-RU" dirty="0" err="1"/>
              <a:t>междисциплинарности</a:t>
            </a:r>
            <a:r>
              <a:rPr lang="ru-RU" dirty="0"/>
              <a:t> и углубленном изучении как базовых фундаментальных дисциплин в области математики, физики, химии, биологии, биотехнологии; так и дисциплин в области </a:t>
            </a:r>
            <a:r>
              <a:rPr lang="ru-RU" dirty="0" err="1"/>
              <a:t>нейробиологии</a:t>
            </a:r>
            <a:r>
              <a:rPr lang="ru-RU" dirty="0"/>
              <a:t>, психофизиологии и когнитивистики. Программа включает в себя научно-исследовательскую работу студентов на всем сроке о бучения.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Факультет планирует уделить серьезное внимание биологическим дисциплинам, включив их в базовую часть профессионального цикла (</a:t>
            </a:r>
            <a:r>
              <a:rPr lang="ru-RU" dirty="0" err="1"/>
              <a:t>major</a:t>
            </a:r>
            <a:r>
              <a:rPr lang="ru-RU" dirty="0"/>
              <a:t>). В вариативную часть профессионального цикла (</a:t>
            </a:r>
            <a:r>
              <a:rPr lang="ru-RU" dirty="0" err="1"/>
              <a:t>major</a:t>
            </a:r>
            <a:r>
              <a:rPr lang="ru-RU" dirty="0"/>
              <a:t>) планируется включить дисциплины, ориентированные на изучение тех или иных когнитивных процессов и психофизиологических методов для того, чтобы студенты смогли более узко сформировать компетенции в рамках своей образовательной траектории. Кроме того, в рамках новой бакалаврской программы Факультет планирует реализовать ряд дисциплин общего цикла (</a:t>
            </a:r>
            <a:r>
              <a:rPr lang="ru-RU" dirty="0" err="1"/>
              <a:t>матанализ</a:t>
            </a:r>
            <a:r>
              <a:rPr lang="ru-RU" dirty="0"/>
              <a:t>, статистика, </a:t>
            </a:r>
            <a:r>
              <a:rPr lang="ru-RU" dirty="0" err="1"/>
              <a:t>биоинформатика</a:t>
            </a:r>
            <a:r>
              <a:rPr lang="ru-RU" dirty="0"/>
              <a:t> и др.), необходимых для формирования у студентов компетенций научного исследователя.  </a:t>
            </a:r>
          </a:p>
          <a:p>
            <a:endParaRPr lang="ru-RU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Таким образом, можно коротко сформулировать конкурентные преимущества программы: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междисциплинарный подход и углубленное изучение основ биологии, биохимии, генетики, </a:t>
            </a:r>
            <a:r>
              <a:rPr lang="ru-RU" dirty="0" err="1"/>
              <a:t>нейробиологии</a:t>
            </a:r>
            <a:r>
              <a:rPr lang="ru-RU" dirty="0"/>
              <a:t>, психофизиологии и когнитивных процессов;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структура учебного плана позволяет выбрать индивидуальную траекторию обучения;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привлечение к преподаванию ведущих ученых, в том числе зарубежных;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большой блок практических занятий;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востребованность выпускников на рынке труда в широком спектре направлений: в научно-исследовательском секторе; в компаниях в области </a:t>
            </a:r>
            <a:r>
              <a:rPr lang="ru-RU" dirty="0" err="1"/>
              <a:t>нейротехнологий</a:t>
            </a:r>
            <a:r>
              <a:rPr lang="ru-RU" dirty="0"/>
              <a:t> и когнитивных технологий;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возможность продолжить обучение в ведущих российских и зарубежных магистратурах.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9321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Когнитивная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является междисциплинарным направлением изучения работы мозга и требует углубленного изучения целого ряда дисциплин биологической и психофизиологической направленности, в том числе базовых основ биологии, биохимии, генетики,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психофизиологии и когнитивных процессов. Выпускники данной образовательной программы могут применить свои навыки в области когнитивной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нейронауки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смежных направлениях.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Совокупность всех универсальных, общепрофессиональных и профессиональных компетенций, сформированных у выпускника бакалаврской программы «Когнитивная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обеспечивает его способность осуществлять профессиональную деятельность в нескольких областях или сферах профессиональной деятельности и решать задачи профессиональной деятельности нескольких типов.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окончания выпускники могут продолжить обучение в магистратуре НИУ ВШЭ и магистратурах других российских и зарубежных университетов.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программы «Когнитивная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будут востребованы в: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ведущих научно-исследовательских институтах РФ и зарубежных научно-исследовательских центрах;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коммерческих структурах, нацеленных на внедрение научных разработок в области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 биотехнологий в производство;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R&amp;D ведущих корпораций и технологических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стартапах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области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 биотехнологий;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производственной сфере и многих других, где требуются профильные знания и навыки решения прикладных задач.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0152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обучения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Программа реализуется в рамках направления 06.03.01 «Биология» и соответствует Образовательному стандарту НИУ ВШЭ по данному направлению.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Обучение на бакалаврской программе «Когнитивная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представляет собой систему взаимосвязанных курсов, которые читают известные ученые и лучшие преподаватели НИУ-ВШЭ. Есть возможность построить индивидуальную траекторию обучения путем выбора интересующих курсов и циклов лекций на старших курсах.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Ключевыми блоками образовательной программы являются: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Профессиональный модуль (далее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формирует основу будущей профессиональной деятельности. Он включает базовый профессиональный модуль, включающий обязательные учебные дисциплины; а также вариативный профессиональный модуль, включающий дисциплины по выбору, научно-исследовательские семинары и практические семинары, которые студенты могут выбрать на свое усмотрение. Базовая часть профессионального модуля включает общебиологические и нейробиологические дисциплины, закладывающие базу профессиональной подготовки биолога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формирующие навыки обработки и интерпретации количественной и качественной информации. К дисциплинам этого модуля относятся: молекулярная биология, методы исследования биологических макромолекул, клеточная биология: основы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биопроцессов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генетика, ботаника, зоология, биотехнология, физиология человека с основами биофизики, введение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нейробиологию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нейронаука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психофизиология, нейрофизиология развития и его нарушения, прикладная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нейронаука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нейрофизиология восприятия и внимания, методы исследования и анализ данных для когнитивных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нейронаук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генетика поведения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нейрогенетика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введение в экспериментальную науку. Кроме того, данный блок включает в себя ряд базовых дисциплин математического, химического и физического профиля: общая и неорганическая химия, биохимия, органическая химия для биологии и медицины, линейная алгебра, дифференциальные уравнения, теория вероятностей и математическая статистика, математический анализ, физика,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извлечения и обработки данных, культура работы с данными и др.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Вариативная профильная часть – курсы по выбору, нацеленные на формирование профессиональных навыков в соответствии с индивидуальной траекторией обучения студента. Эти дисциплины призваны играть определяющую роль в формировании профессиональных навыков выпускников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бакалавриата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обеспечении гибкого реагирования образовательной программы на потребности рынка. В зависимости от складывающейся конъюнктуры подготовка может быть ориентирована в большей или меньшей мере на различные направления, что создает основу для дальнейшего развития образовательной программы. Данные дисциплины преимущественно связаны с когнитивной наукой и, в частности, когнитивной психологией, изучением когнитивных процессов и психических функций с точки зрения нейрофизиологии.  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Практический модуль (далее – Практика) формирует компетенции студента, позволяющие решать практические задачи выбранной профессиональной деятельности. Практический модуль включает: профессиональную, проектную и научно-исследовательскую практики. В рамках профессиональной практики будут проводиться учебные практики по получению первичных профессиональных умений и навыков в различных областях биологической науки, а также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психофизиологии. В рамках научно-исследовательской практики обязательным элементом является прохождение преддипломной практики. По мере того, как студенты освоят в рамках учебных практик и практик по получению первичных профессиональных умений и навыков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сновные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биохимические, молекулярно-генетические, нейрофизиологические методы и научатся работать на базовой аппаратуре, они будут обладать достаточными компетенциями для дальнейшей проектно-исследовательской практики. В научно-исследовательскую практику включена подготовка курсовых работ на 2 и 3 курсах, а также подготовка выпускной квалификационной работы. В рамках проектной практики предусматривается подготовка научно-исследовательского или прикладного проекта, в которых студенты смогут применить полученные знания, навыки и опыт в целях подготовки и успешной защиты ВКР.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дисциплин общего цикла (далее – ДОЦ) нацелен на развитие кругозора, овладение инструментами и методами смежных наук, развитие критического мышления. В рамках данного модуля будут читаться следующие дисциплины: Физическая культура, Безопасность жизнедеятельности, Экономика, Философия, Право.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Дополнительный модуль (далее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Minor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даёт студенту возможность получить дополнительные компетенции вне подготовки по основному образовательному направлению.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«Английский язык» (далее – Английский язык) направлен на формирование у выпускника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бакалавриата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готовности и способности вести профессиональное общение на английском языке. В качестве факультативной учебной дисциплины в рамках данного модуля студенты смогут пройти курс Академическое письмо на английском языке. Обязательными элементами данного модуля являются внутренний экзамен по английскому языку, независимый экзамен по английскому языку, а также подготовка и защита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Proposal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теме ВКР.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(далее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способствует освоению студентами современных технологий в области наук о данных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приобретению компетенции применения этих технологий в профессиональной деятельности. В рамках этого модуля планируется освоение двух дисциплин: «Культура работы с данными» и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Биоинформатика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В рамках изучения учебной дисциплины «Культура работы с данными» студенты узнают основы работы с различными видами данных (основы статистики и теории вероятности, машинного обучения), что предполагает также овладение базовыми навыками работы с современными языками программирования, применяемыми в анализе данных, библиотеками для статистической обработки данных, библиотеками машинного обучения. Для подготовки к дисциплине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Биоинформатика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студенты должны предварительно проходить курс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извлечения и обработки данных». В рамках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Биоинформатики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студенты смогут познакомиться с методами машинной обработки результатов, получаемых в ходе биологических экспериментов. Также студенты узнают о способах обработки данных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секвенирования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нового поколения, на сегодняшний день являющегося одним из самых широко используемых методов. Будут разобраны идеи алгоритмов сборки геномов и картирования прочтений, а особое внимание будет уделено данным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секвенирования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РНК. В рамках освоения модуля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студенты достигнут базового уровня результатов освоения.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государственной итоговой аттестации (далее – ГИА) позволяет установить уровень результатов освоения студентом ОП. ГИА предусматривает обязательную защиту выпускной квалификационной работы (ВКР).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2616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9340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5186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0E0B-4DB9-4208-8C4F-478D0A4ED6EA}" type="datetime1">
              <a:rPr lang="ru-RU" smtClean="0"/>
              <a:t>21.11.2024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1886" y="6453335"/>
            <a:ext cx="2743200" cy="365125"/>
          </a:xfrm>
        </p:spPr>
        <p:txBody>
          <a:bodyPr/>
          <a:lstStyle/>
          <a:p>
            <a:fld id="{503AB54E-07C4-4166-BD37-0D630BB33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393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1">
  <p:cSld name="1_Текст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25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2;p25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" name="Google Shape;63;p25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25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" name="Google Shape;65;p25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" name="Google Shape;66;p25"/>
          <p:cNvSpPr>
            <a:spLocks noGrp="1"/>
          </p:cNvSpPr>
          <p:nvPr>
            <p:ph type="pic" idx="2"/>
          </p:nvPr>
        </p:nvSpPr>
        <p:spPr>
          <a:xfrm>
            <a:off x="6684653" y="1447790"/>
            <a:ext cx="4325167" cy="4325107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sp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585898" y="1447790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585897" y="2379663"/>
            <a:ext cx="5245561" cy="339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531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21.11.2024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omartynova@hse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0.svg"/><Relationship Id="rId7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hse.ru/ba/neuroscienc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КОГНИТИВНАЯ </a:t>
            </a:r>
            <a:br>
              <a:rPr lang="ru-RU" dirty="0"/>
            </a:br>
            <a:r>
              <a:rPr lang="ru-RU" dirty="0"/>
              <a:t>НЕЙРОБИОЛОГИЯ</a:t>
            </a:r>
            <a:r>
              <a:rPr lang="en-US" dirty="0"/>
              <a:t>:</a:t>
            </a:r>
            <a:br>
              <a:rPr lang="en-US" dirty="0"/>
            </a:br>
            <a:r>
              <a:rPr lang="ru-RU" i="1" dirty="0"/>
              <a:t>от молекул до поведения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Москва </a:t>
            </a:r>
          </a:p>
          <a:p>
            <a:r>
              <a:rPr lang="ru-RU" dirty="0"/>
              <a:t>2024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Образовательная программа </a:t>
            </a:r>
            <a:r>
              <a:rPr lang="ru-RU" dirty="0" err="1"/>
              <a:t>бакалавриата</a:t>
            </a:r>
            <a:endParaRPr lang="ru-RU" dirty="0"/>
          </a:p>
          <a:p>
            <a:r>
              <a:rPr lang="ru-RU" dirty="0"/>
              <a:t>06.03.01 Биология</a:t>
            </a:r>
          </a:p>
          <a:p>
            <a:r>
              <a:rPr lang="ru-RU" dirty="0"/>
              <a:t>Мартынова Ольга Владимировна </a:t>
            </a:r>
            <a:r>
              <a:rPr lang="en-US" dirty="0">
                <a:hlinkClick r:id="rId2"/>
              </a:rPr>
              <a:t>omartynova@hse.ru</a:t>
            </a:r>
            <a:endParaRPr lang="en-US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16667" r="16667"/>
          <a:stretch>
            <a:fillRect/>
          </a:stretch>
        </p:blipFill>
        <p:spPr>
          <a:xfrm>
            <a:off x="7650195" y="2397977"/>
            <a:ext cx="3354263" cy="335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 ВРЕМЯ ОБУЧЕНИЯ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452" y="2127086"/>
            <a:ext cx="4715017" cy="4426114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Программа реализуется в рамках направления 06.03.01 «Биология» и соответствует Образовательному стандарту НИУ ВШЭ.</a:t>
            </a:r>
          </a:p>
          <a:p>
            <a:endParaRPr lang="en-US" sz="22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 txBox="1">
            <a:spLocks/>
          </p:cNvSpPr>
          <p:nvPr/>
        </p:nvSpPr>
        <p:spPr>
          <a:xfrm>
            <a:off x="5086406" y="1351212"/>
            <a:ext cx="6487171" cy="52019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200" dirty="0"/>
              <a:t>Ключевыми блоками образовательной программы являются: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Профессиональный модуль</a:t>
            </a:r>
            <a:r>
              <a:rPr lang="ru-RU" sz="2200" dirty="0"/>
              <a:t> (</a:t>
            </a:r>
            <a:r>
              <a:rPr lang="ru-RU" sz="2200" dirty="0" err="1"/>
              <a:t>Major</a:t>
            </a:r>
            <a:r>
              <a:rPr lang="ru-RU" sz="2200" dirty="0"/>
              <a:t>)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Дополнительный модуль</a:t>
            </a:r>
            <a:r>
              <a:rPr lang="ru-RU" sz="2200" dirty="0"/>
              <a:t> (</a:t>
            </a:r>
            <a:r>
              <a:rPr lang="en-US" sz="2200" dirty="0"/>
              <a:t>Minor</a:t>
            </a:r>
            <a:r>
              <a:rPr lang="ru-RU" sz="2200" dirty="0"/>
              <a:t>) </a:t>
            </a: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Модуль «Научно-исследовательские семинары»</a:t>
            </a:r>
            <a:r>
              <a:rPr lang="ru-RU" sz="2200" dirty="0"/>
              <a:t> </a:t>
            </a: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Практический модуль </a:t>
            </a:r>
            <a:r>
              <a:rPr lang="ru-RU" sz="2200" dirty="0"/>
              <a:t>(практика, проекты)</a:t>
            </a: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Дисциплины общего цикла </a:t>
            </a:r>
            <a:r>
              <a:rPr lang="ru-RU" sz="2200" dirty="0"/>
              <a:t>(ДОЦ) </a:t>
            </a: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Факультативы </a:t>
            </a:r>
            <a:r>
              <a:rPr lang="ru-RU" sz="2200" dirty="0"/>
              <a:t>(английский)</a:t>
            </a: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400" b="1" dirty="0"/>
              <a:t>Модуль Data Culture</a:t>
            </a:r>
            <a:endParaRPr lang="en-US" sz="2200" b="1" dirty="0"/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Модуль государственной итоговой аттестации </a:t>
            </a:r>
            <a:r>
              <a:rPr lang="ru-RU" sz="2200" dirty="0"/>
              <a:t>(ГИА)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4035623"/>
            <a:ext cx="2749400" cy="196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57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F3B300-CAB9-4C39-B1EB-FE0A72D703CE}"/>
              </a:ext>
            </a:extLst>
          </p:cNvPr>
          <p:cNvSpPr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24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816856-B4BA-4258-A684-C447870C5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1822" y="191040"/>
            <a:ext cx="410400" cy="41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927B1-DC04-4D3B-A4AB-6EF44562103D}"/>
              </a:ext>
            </a:extLst>
          </p:cNvPr>
          <p:cNvSpPr txBox="1"/>
          <p:nvPr/>
        </p:nvSpPr>
        <p:spPr>
          <a:xfrm>
            <a:off x="657942" y="165408"/>
            <a:ext cx="1082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Структура программы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8C437C-D08E-49D1-B18C-513C696530BA}"/>
              </a:ext>
            </a:extLst>
          </p:cNvPr>
          <p:cNvGrpSpPr/>
          <p:nvPr/>
        </p:nvGrpSpPr>
        <p:grpSpPr>
          <a:xfrm>
            <a:off x="1228362" y="1182405"/>
            <a:ext cx="5763807" cy="4688626"/>
            <a:chOff x="5010943" y="2546350"/>
            <a:chExt cx="2170113" cy="1765300"/>
          </a:xfrm>
        </p:grpSpPr>
        <p:sp>
          <p:nvSpPr>
            <p:cNvPr id="37" name="Freeform 88">
              <a:extLst>
                <a:ext uri="{FF2B5EF4-FFF2-40B4-BE49-F238E27FC236}">
                  <a16:creationId xmlns:a16="http://schemas.microsoft.com/office/drawing/2014/main" id="{CEECE3F8-7D3B-468F-963C-6FA30D1D933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2531" y="3873500"/>
              <a:ext cx="1082675" cy="438150"/>
            </a:xfrm>
            <a:custGeom>
              <a:avLst/>
              <a:gdLst>
                <a:gd name="T0" fmla="*/ 86052641 w 2245"/>
                <a:gd name="T1" fmla="*/ 0 h 1071"/>
                <a:gd name="T2" fmla="*/ 0 w 2245"/>
                <a:gd name="T3" fmla="*/ 107113947 h 1071"/>
                <a:gd name="T4" fmla="*/ 522131486 w 2245"/>
                <a:gd name="T5" fmla="*/ 179248730 h 1071"/>
                <a:gd name="T6" fmla="*/ 522131486 w 2245"/>
                <a:gd name="T7" fmla="*/ 59916908 h 1071"/>
                <a:gd name="T8" fmla="*/ 86052641 w 2245"/>
                <a:gd name="T9" fmla="*/ 0 h 10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5"/>
                <a:gd name="T16" fmla="*/ 0 h 1071"/>
                <a:gd name="T17" fmla="*/ 2245 w 2245"/>
                <a:gd name="T18" fmla="*/ 1071 h 10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5" h="1071">
                  <a:moveTo>
                    <a:pt x="370" y="0"/>
                  </a:moveTo>
                  <a:lnTo>
                    <a:pt x="0" y="640"/>
                  </a:lnTo>
                  <a:lnTo>
                    <a:pt x="2245" y="1071"/>
                  </a:lnTo>
                  <a:lnTo>
                    <a:pt x="2245" y="358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89">
              <a:extLst>
                <a:ext uri="{FF2B5EF4-FFF2-40B4-BE49-F238E27FC236}">
                  <a16:creationId xmlns:a16="http://schemas.microsoft.com/office/drawing/2014/main" id="{93DFDDDB-F161-4590-96E5-E146D2C5CA3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873500"/>
              <a:ext cx="1085850" cy="438150"/>
            </a:xfrm>
            <a:custGeom>
              <a:avLst/>
              <a:gdLst>
                <a:gd name="T0" fmla="*/ 524964494 w 2246"/>
                <a:gd name="T1" fmla="*/ 107113947 h 1071"/>
                <a:gd name="T2" fmla="*/ 438015673 w 2246"/>
                <a:gd name="T3" fmla="*/ 0 h 1071"/>
                <a:gd name="T4" fmla="*/ 0 w 2246"/>
                <a:gd name="T5" fmla="*/ 59916908 h 1071"/>
                <a:gd name="T6" fmla="*/ 0 w 2246"/>
                <a:gd name="T7" fmla="*/ 179248730 h 1071"/>
                <a:gd name="T8" fmla="*/ 524964494 w 2246"/>
                <a:gd name="T9" fmla="*/ 107113947 h 10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6"/>
                <a:gd name="T16" fmla="*/ 0 h 1071"/>
                <a:gd name="T17" fmla="*/ 2246 w 2246"/>
                <a:gd name="T18" fmla="*/ 1071 h 10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6" h="1071">
                  <a:moveTo>
                    <a:pt x="2246" y="640"/>
                  </a:moveTo>
                  <a:lnTo>
                    <a:pt x="1874" y="0"/>
                  </a:lnTo>
                  <a:lnTo>
                    <a:pt x="0" y="358"/>
                  </a:lnTo>
                  <a:lnTo>
                    <a:pt x="0" y="1071"/>
                  </a:lnTo>
                  <a:lnTo>
                    <a:pt x="2246" y="640"/>
                  </a:lnTo>
                  <a:close/>
                </a:path>
              </a:pathLst>
            </a:custGeom>
            <a:solidFill>
              <a:srgbClr val="00A3A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90">
              <a:extLst>
                <a:ext uri="{FF2B5EF4-FFF2-40B4-BE49-F238E27FC236}">
                  <a16:creationId xmlns:a16="http://schemas.microsoft.com/office/drawing/2014/main" id="{40B8A423-F8FE-472A-98A7-065D24239F2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236368" y="3541712"/>
              <a:ext cx="858838" cy="404813"/>
            </a:xfrm>
            <a:custGeom>
              <a:avLst/>
              <a:gdLst>
                <a:gd name="T0" fmla="*/ 87434633 w 1781"/>
                <a:gd name="T1" fmla="*/ 0 h 988"/>
                <a:gd name="T2" fmla="*/ 414150883 w 1781"/>
                <a:gd name="T3" fmla="*/ 44991607 h 988"/>
                <a:gd name="T4" fmla="*/ 414150883 w 1781"/>
                <a:gd name="T5" fmla="*/ 165863942 h 988"/>
                <a:gd name="T6" fmla="*/ 0 w 1781"/>
                <a:gd name="T7" fmla="*/ 108785323 h 988"/>
                <a:gd name="T8" fmla="*/ 87434633 w 1781"/>
                <a:gd name="T9" fmla="*/ 0 h 9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1"/>
                <a:gd name="T16" fmla="*/ 0 h 988"/>
                <a:gd name="T17" fmla="*/ 1781 w 1781"/>
                <a:gd name="T18" fmla="*/ 988 h 9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1" h="988">
                  <a:moveTo>
                    <a:pt x="376" y="0"/>
                  </a:moveTo>
                  <a:lnTo>
                    <a:pt x="1781" y="268"/>
                  </a:lnTo>
                  <a:lnTo>
                    <a:pt x="1781" y="988"/>
                  </a:lnTo>
                  <a:lnTo>
                    <a:pt x="0" y="648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id="{A2DFC4D2-6DA8-498C-B623-E6009F86004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541712"/>
              <a:ext cx="862012" cy="404813"/>
            </a:xfrm>
            <a:custGeom>
              <a:avLst/>
              <a:gdLst>
                <a:gd name="T0" fmla="*/ 329000310 w 1782"/>
                <a:gd name="T1" fmla="*/ 0 h 988"/>
                <a:gd name="T2" fmla="*/ 416983558 w 1782"/>
                <a:gd name="T3" fmla="*/ 108785323 h 988"/>
                <a:gd name="T4" fmla="*/ 0 w 1782"/>
                <a:gd name="T5" fmla="*/ 165863942 h 988"/>
                <a:gd name="T6" fmla="*/ 0 w 1782"/>
                <a:gd name="T7" fmla="*/ 44991607 h 988"/>
                <a:gd name="T8" fmla="*/ 329000310 w 1782"/>
                <a:gd name="T9" fmla="*/ 0 h 9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2"/>
                <a:gd name="T16" fmla="*/ 0 h 988"/>
                <a:gd name="T17" fmla="*/ 1782 w 1782"/>
                <a:gd name="T18" fmla="*/ 988 h 9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2" h="988">
                  <a:moveTo>
                    <a:pt x="1406" y="0"/>
                  </a:moveTo>
                  <a:lnTo>
                    <a:pt x="1782" y="648"/>
                  </a:lnTo>
                  <a:lnTo>
                    <a:pt x="0" y="988"/>
                  </a:lnTo>
                  <a:lnTo>
                    <a:pt x="0" y="268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00A3A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 92">
              <a:extLst>
                <a:ext uri="{FF2B5EF4-FFF2-40B4-BE49-F238E27FC236}">
                  <a16:creationId xmlns:a16="http://schemas.microsoft.com/office/drawing/2014/main" id="{D30C9377-C4EF-492D-BB53-E465F8D1E17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63381" y="3208337"/>
              <a:ext cx="631825" cy="369888"/>
            </a:xfrm>
            <a:custGeom>
              <a:avLst/>
              <a:gdLst>
                <a:gd name="T0" fmla="*/ 304502548 w 1311"/>
                <a:gd name="T1" fmla="*/ 30066145 h 900"/>
                <a:gd name="T2" fmla="*/ 304502548 w 1311"/>
                <a:gd name="T3" fmla="*/ 152019046 h 900"/>
                <a:gd name="T4" fmla="*/ 0 w 1311"/>
                <a:gd name="T5" fmla="*/ 109791411 h 900"/>
                <a:gd name="T6" fmla="*/ 86867983 w 1311"/>
                <a:gd name="T7" fmla="*/ 0 h 900"/>
                <a:gd name="T8" fmla="*/ 304502548 w 1311"/>
                <a:gd name="T9" fmla="*/ 30066145 h 9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1"/>
                <a:gd name="T16" fmla="*/ 0 h 900"/>
                <a:gd name="T17" fmla="*/ 1311 w 1311"/>
                <a:gd name="T18" fmla="*/ 900 h 9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1" h="900">
                  <a:moveTo>
                    <a:pt x="1311" y="178"/>
                  </a:moveTo>
                  <a:lnTo>
                    <a:pt x="1311" y="900"/>
                  </a:lnTo>
                  <a:lnTo>
                    <a:pt x="0" y="650"/>
                  </a:lnTo>
                  <a:lnTo>
                    <a:pt x="374" y="0"/>
                  </a:lnTo>
                  <a:lnTo>
                    <a:pt x="1311" y="178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93">
              <a:extLst>
                <a:ext uri="{FF2B5EF4-FFF2-40B4-BE49-F238E27FC236}">
                  <a16:creationId xmlns:a16="http://schemas.microsoft.com/office/drawing/2014/main" id="{56B45590-6BF9-4F68-B326-B54A39BBB35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208337"/>
              <a:ext cx="635000" cy="369888"/>
            </a:xfrm>
            <a:custGeom>
              <a:avLst/>
              <a:gdLst>
                <a:gd name="T0" fmla="*/ 0 w 1312"/>
                <a:gd name="T1" fmla="*/ 30066145 h 900"/>
                <a:gd name="T2" fmla="*/ 0 w 1312"/>
                <a:gd name="T3" fmla="*/ 152019046 h 900"/>
                <a:gd name="T4" fmla="*/ 307336135 w 1312"/>
                <a:gd name="T5" fmla="*/ 109791411 h 900"/>
                <a:gd name="T6" fmla="*/ 219726435 w 1312"/>
                <a:gd name="T7" fmla="*/ 0 h 900"/>
                <a:gd name="T8" fmla="*/ 0 w 1312"/>
                <a:gd name="T9" fmla="*/ 30066145 h 9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2"/>
                <a:gd name="T16" fmla="*/ 0 h 900"/>
                <a:gd name="T17" fmla="*/ 1312 w 1312"/>
                <a:gd name="T18" fmla="*/ 900 h 9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2" h="900">
                  <a:moveTo>
                    <a:pt x="0" y="178"/>
                  </a:moveTo>
                  <a:lnTo>
                    <a:pt x="0" y="900"/>
                  </a:lnTo>
                  <a:lnTo>
                    <a:pt x="1312" y="650"/>
                  </a:lnTo>
                  <a:lnTo>
                    <a:pt x="938" y="0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00A3A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94">
              <a:extLst>
                <a:ext uri="{FF2B5EF4-FFF2-40B4-BE49-F238E27FC236}">
                  <a16:creationId xmlns:a16="http://schemas.microsoft.com/office/drawing/2014/main" id="{7DBC19D3-5431-451B-AFE2-12E1487F72B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88806" y="2876550"/>
              <a:ext cx="406400" cy="331787"/>
            </a:xfrm>
            <a:custGeom>
              <a:avLst/>
              <a:gdLst>
                <a:gd name="T0" fmla="*/ 87153280 w 843"/>
                <a:gd name="T1" fmla="*/ 0 h 811"/>
                <a:gd name="T2" fmla="*/ 195920478 w 843"/>
                <a:gd name="T3" fmla="*/ 15063377 h 811"/>
                <a:gd name="T4" fmla="*/ 195920478 w 843"/>
                <a:gd name="T5" fmla="*/ 135736895 h 811"/>
                <a:gd name="T6" fmla="*/ 0 w 843"/>
                <a:gd name="T7" fmla="*/ 108957887 h 811"/>
                <a:gd name="T8" fmla="*/ 87153280 w 843"/>
                <a:gd name="T9" fmla="*/ 0 h 8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3"/>
                <a:gd name="T16" fmla="*/ 0 h 811"/>
                <a:gd name="T17" fmla="*/ 843 w 843"/>
                <a:gd name="T18" fmla="*/ 811 h 8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3" h="811">
                  <a:moveTo>
                    <a:pt x="375" y="0"/>
                  </a:moveTo>
                  <a:lnTo>
                    <a:pt x="843" y="90"/>
                  </a:lnTo>
                  <a:lnTo>
                    <a:pt x="843" y="811"/>
                  </a:lnTo>
                  <a:lnTo>
                    <a:pt x="0" y="651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95">
              <a:extLst>
                <a:ext uri="{FF2B5EF4-FFF2-40B4-BE49-F238E27FC236}">
                  <a16:creationId xmlns:a16="http://schemas.microsoft.com/office/drawing/2014/main" id="{A206C25D-C42D-4A4C-8A77-0686FF6E8EC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2876550"/>
              <a:ext cx="407987" cy="331787"/>
            </a:xfrm>
            <a:custGeom>
              <a:avLst/>
              <a:gdLst>
                <a:gd name="T0" fmla="*/ 0 w 844"/>
                <a:gd name="T1" fmla="*/ 15063377 h 811"/>
                <a:gd name="T2" fmla="*/ 109358884 w 844"/>
                <a:gd name="T3" fmla="*/ 0 h 811"/>
                <a:gd name="T4" fmla="*/ 197219662 w 844"/>
                <a:gd name="T5" fmla="*/ 108957887 h 811"/>
                <a:gd name="T6" fmla="*/ 0 w 844"/>
                <a:gd name="T7" fmla="*/ 135736895 h 811"/>
                <a:gd name="T8" fmla="*/ 0 w 844"/>
                <a:gd name="T9" fmla="*/ 15063377 h 8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4"/>
                <a:gd name="T16" fmla="*/ 0 h 811"/>
                <a:gd name="T17" fmla="*/ 844 w 844"/>
                <a:gd name="T18" fmla="*/ 811 h 8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4" h="811">
                  <a:moveTo>
                    <a:pt x="0" y="90"/>
                  </a:moveTo>
                  <a:lnTo>
                    <a:pt x="468" y="0"/>
                  </a:lnTo>
                  <a:lnTo>
                    <a:pt x="844" y="651"/>
                  </a:lnTo>
                  <a:lnTo>
                    <a:pt x="0" y="811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A3A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96">
              <a:extLst>
                <a:ext uri="{FF2B5EF4-FFF2-40B4-BE49-F238E27FC236}">
                  <a16:creationId xmlns:a16="http://schemas.microsoft.com/office/drawing/2014/main" id="{62CC1CDB-04C4-4E2D-A15E-6048EF17376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15818" y="2546350"/>
              <a:ext cx="179388" cy="293687"/>
            </a:xfrm>
            <a:custGeom>
              <a:avLst/>
              <a:gdLst>
                <a:gd name="T0" fmla="*/ 86042928 w 374"/>
                <a:gd name="T1" fmla="*/ 0 h 718"/>
                <a:gd name="T2" fmla="*/ 86042928 w 374"/>
                <a:gd name="T3" fmla="*/ 120128219 h 718"/>
                <a:gd name="T4" fmla="*/ 0 w 374"/>
                <a:gd name="T5" fmla="*/ 108082148 h 718"/>
                <a:gd name="T6" fmla="*/ 86042928 w 374"/>
                <a:gd name="T7" fmla="*/ 0 h 7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4"/>
                <a:gd name="T13" fmla="*/ 0 h 718"/>
                <a:gd name="T14" fmla="*/ 374 w 374"/>
                <a:gd name="T15" fmla="*/ 718 h 7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4" h="718">
                  <a:moveTo>
                    <a:pt x="374" y="0"/>
                  </a:moveTo>
                  <a:lnTo>
                    <a:pt x="374" y="718"/>
                  </a:lnTo>
                  <a:lnTo>
                    <a:pt x="0" y="646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A3EA0ADC-F385-4497-99B5-9FED6E80BB8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2546350"/>
              <a:ext cx="182562" cy="293687"/>
            </a:xfrm>
            <a:custGeom>
              <a:avLst/>
              <a:gdLst>
                <a:gd name="T0" fmla="*/ 0 w 376"/>
                <a:gd name="T1" fmla="*/ 0 h 718"/>
                <a:gd name="T2" fmla="*/ 88640650 w 376"/>
                <a:gd name="T3" fmla="*/ 108082148 h 718"/>
                <a:gd name="T4" fmla="*/ 0 w 376"/>
                <a:gd name="T5" fmla="*/ 120128219 h 718"/>
                <a:gd name="T6" fmla="*/ 0 w 376"/>
                <a:gd name="T7" fmla="*/ 0 h 7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6"/>
                <a:gd name="T13" fmla="*/ 0 h 718"/>
                <a:gd name="T14" fmla="*/ 376 w 376"/>
                <a:gd name="T15" fmla="*/ 718 h 7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6" h="718">
                  <a:moveTo>
                    <a:pt x="0" y="0"/>
                  </a:moveTo>
                  <a:lnTo>
                    <a:pt x="376" y="646"/>
                  </a:lnTo>
                  <a:lnTo>
                    <a:pt x="0" y="7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3A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0DDD4D5D-35D4-4D92-80D1-40890FEC3C8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0943" y="3962400"/>
              <a:ext cx="1084263" cy="349250"/>
            </a:xfrm>
            <a:custGeom>
              <a:avLst/>
              <a:gdLst>
                <a:gd name="T0" fmla="*/ 0 w 2247"/>
                <a:gd name="T1" fmla="*/ 70739752 h 851"/>
                <a:gd name="T2" fmla="*/ 523198168 w 2247"/>
                <a:gd name="T3" fmla="*/ 0 h 851"/>
                <a:gd name="T4" fmla="*/ 523198168 w 2247"/>
                <a:gd name="T5" fmla="*/ 143332046 h 851"/>
                <a:gd name="T6" fmla="*/ 0 w 2247"/>
                <a:gd name="T7" fmla="*/ 70739752 h 8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47"/>
                <a:gd name="T13" fmla="*/ 0 h 851"/>
                <a:gd name="T14" fmla="*/ 2247 w 2247"/>
                <a:gd name="T15" fmla="*/ 851 h 8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47" h="851">
                  <a:moveTo>
                    <a:pt x="0" y="420"/>
                  </a:moveTo>
                  <a:lnTo>
                    <a:pt x="2247" y="0"/>
                  </a:lnTo>
                  <a:lnTo>
                    <a:pt x="2247" y="851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D37E4E6C-EDDF-4127-8C94-21C7F5DC88E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962400"/>
              <a:ext cx="1084262" cy="349250"/>
            </a:xfrm>
            <a:custGeom>
              <a:avLst/>
              <a:gdLst>
                <a:gd name="T0" fmla="*/ 0 w 2242"/>
                <a:gd name="T1" fmla="*/ 0 h 851"/>
                <a:gd name="T2" fmla="*/ 524364012 w 2242"/>
                <a:gd name="T3" fmla="*/ 70739752 h 851"/>
                <a:gd name="T4" fmla="*/ 0 w 2242"/>
                <a:gd name="T5" fmla="*/ 143332046 h 851"/>
                <a:gd name="T6" fmla="*/ 0 w 2242"/>
                <a:gd name="T7" fmla="*/ 0 h 8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42"/>
                <a:gd name="T13" fmla="*/ 0 h 851"/>
                <a:gd name="T14" fmla="*/ 2242 w 2242"/>
                <a:gd name="T15" fmla="*/ 851 h 8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42" h="851">
                  <a:moveTo>
                    <a:pt x="0" y="0"/>
                  </a:moveTo>
                  <a:lnTo>
                    <a:pt x="2242" y="420"/>
                  </a:lnTo>
                  <a:lnTo>
                    <a:pt x="0" y="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 100">
              <a:extLst>
                <a:ext uri="{FF2B5EF4-FFF2-40B4-BE49-F238E27FC236}">
                  <a16:creationId xmlns:a16="http://schemas.microsoft.com/office/drawing/2014/main" id="{EFFC4920-917B-4DF6-89A8-3D0FAD91644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90331" y="3836987"/>
              <a:ext cx="1811337" cy="182563"/>
            </a:xfrm>
            <a:custGeom>
              <a:avLst/>
              <a:gdLst>
                <a:gd name="T0" fmla="*/ 0 w 3749"/>
                <a:gd name="T1" fmla="*/ 14945718 h 448"/>
                <a:gd name="T2" fmla="*/ 109714650 w 3749"/>
                <a:gd name="T3" fmla="*/ 0 h 448"/>
                <a:gd name="T4" fmla="*/ 437692272 w 3749"/>
                <a:gd name="T5" fmla="*/ 44504622 h 448"/>
                <a:gd name="T6" fmla="*/ 766370011 w 3749"/>
                <a:gd name="T7" fmla="*/ 0 h 448"/>
                <a:gd name="T8" fmla="*/ 875151181 w 3749"/>
                <a:gd name="T9" fmla="*/ 14945718 h 448"/>
                <a:gd name="T10" fmla="*/ 437692272 w 3749"/>
                <a:gd name="T11" fmla="*/ 74395650 h 448"/>
                <a:gd name="T12" fmla="*/ 0 w 3749"/>
                <a:gd name="T13" fmla="*/ 14945718 h 4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49"/>
                <a:gd name="T22" fmla="*/ 0 h 448"/>
                <a:gd name="T23" fmla="*/ 3749 w 3749"/>
                <a:gd name="T24" fmla="*/ 448 h 4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49" h="448">
                  <a:moveTo>
                    <a:pt x="0" y="90"/>
                  </a:moveTo>
                  <a:lnTo>
                    <a:pt x="470" y="0"/>
                  </a:lnTo>
                  <a:lnTo>
                    <a:pt x="1875" y="268"/>
                  </a:lnTo>
                  <a:lnTo>
                    <a:pt x="3283" y="0"/>
                  </a:lnTo>
                  <a:lnTo>
                    <a:pt x="3749" y="90"/>
                  </a:lnTo>
                  <a:lnTo>
                    <a:pt x="1875" y="448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91DA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eform 101">
              <a:extLst>
                <a:ext uri="{FF2B5EF4-FFF2-40B4-BE49-F238E27FC236}">
                  <a16:creationId xmlns:a16="http://schemas.microsoft.com/office/drawing/2014/main" id="{AE861239-67D7-4415-89DD-39DFD1D55BD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18931" y="3505200"/>
              <a:ext cx="1355725" cy="146050"/>
            </a:xfrm>
            <a:custGeom>
              <a:avLst/>
              <a:gdLst>
                <a:gd name="T0" fmla="*/ 0 w 2811"/>
                <a:gd name="T1" fmla="*/ 14978693 h 358"/>
                <a:gd name="T2" fmla="*/ 108859742 w 2811"/>
                <a:gd name="T3" fmla="*/ 0 h 358"/>
                <a:gd name="T4" fmla="*/ 326811722 w 2811"/>
                <a:gd name="T5" fmla="*/ 29624899 h 358"/>
                <a:gd name="T6" fmla="*/ 544996679 w 2811"/>
                <a:gd name="T7" fmla="*/ 0 h 358"/>
                <a:gd name="T8" fmla="*/ 653856391 w 2811"/>
                <a:gd name="T9" fmla="*/ 14978693 h 358"/>
                <a:gd name="T10" fmla="*/ 326811722 w 2811"/>
                <a:gd name="T11" fmla="*/ 59582694 h 358"/>
                <a:gd name="T12" fmla="*/ 0 w 2811"/>
                <a:gd name="T13" fmla="*/ 14978693 h 3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11"/>
                <a:gd name="T22" fmla="*/ 0 h 358"/>
                <a:gd name="T23" fmla="*/ 2811 w 2811"/>
                <a:gd name="T24" fmla="*/ 358 h 3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11" h="358">
                  <a:moveTo>
                    <a:pt x="0" y="90"/>
                  </a:moveTo>
                  <a:lnTo>
                    <a:pt x="468" y="0"/>
                  </a:lnTo>
                  <a:lnTo>
                    <a:pt x="1405" y="178"/>
                  </a:lnTo>
                  <a:lnTo>
                    <a:pt x="2343" y="0"/>
                  </a:lnTo>
                  <a:lnTo>
                    <a:pt x="2811" y="90"/>
                  </a:lnTo>
                  <a:lnTo>
                    <a:pt x="1405" y="358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91DA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Freeform 102">
              <a:extLst>
                <a:ext uri="{FF2B5EF4-FFF2-40B4-BE49-F238E27FC236}">
                  <a16:creationId xmlns:a16="http://schemas.microsoft.com/office/drawing/2014/main" id="{541BBACF-416E-49AB-AADE-E27F25E7343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44356" y="3171825"/>
              <a:ext cx="904875" cy="109537"/>
            </a:xfrm>
            <a:custGeom>
              <a:avLst/>
              <a:gdLst>
                <a:gd name="T0" fmla="*/ 0 w 1875"/>
                <a:gd name="T1" fmla="*/ 15034770 h 268"/>
                <a:gd name="T2" fmla="*/ 109697395 w 1875"/>
                <a:gd name="T3" fmla="*/ 0 h 268"/>
                <a:gd name="T4" fmla="*/ 218229793 w 1875"/>
                <a:gd name="T5" fmla="*/ 14700437 h 268"/>
                <a:gd name="T6" fmla="*/ 327694122 w 1875"/>
                <a:gd name="T7" fmla="*/ 333924 h 268"/>
                <a:gd name="T8" fmla="*/ 436692682 w 1875"/>
                <a:gd name="T9" fmla="*/ 15034770 h 268"/>
                <a:gd name="T10" fmla="*/ 218229793 w 1875"/>
                <a:gd name="T11" fmla="*/ 44769971 h 268"/>
                <a:gd name="T12" fmla="*/ 0 w 1875"/>
                <a:gd name="T13" fmla="*/ 15034770 h 2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5"/>
                <a:gd name="T22" fmla="*/ 0 h 268"/>
                <a:gd name="T23" fmla="*/ 1875 w 1875"/>
                <a:gd name="T24" fmla="*/ 268 h 2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5" h="268">
                  <a:moveTo>
                    <a:pt x="0" y="90"/>
                  </a:moveTo>
                  <a:lnTo>
                    <a:pt x="471" y="0"/>
                  </a:lnTo>
                  <a:lnTo>
                    <a:pt x="937" y="88"/>
                  </a:lnTo>
                  <a:lnTo>
                    <a:pt x="1407" y="2"/>
                  </a:lnTo>
                  <a:lnTo>
                    <a:pt x="1875" y="90"/>
                  </a:lnTo>
                  <a:lnTo>
                    <a:pt x="937" y="268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91DA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eform 103">
              <a:extLst>
                <a:ext uri="{FF2B5EF4-FFF2-40B4-BE49-F238E27FC236}">
                  <a16:creationId xmlns:a16="http://schemas.microsoft.com/office/drawing/2014/main" id="{65EFF6D6-E8CE-4ECD-B89A-FBB092408EF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71368" y="2840037"/>
              <a:ext cx="450850" cy="74613"/>
            </a:xfrm>
            <a:custGeom>
              <a:avLst/>
              <a:gdLst>
                <a:gd name="T0" fmla="*/ 0 w 936"/>
                <a:gd name="T1" fmla="*/ 15464375 h 180"/>
                <a:gd name="T2" fmla="*/ 108582119 w 936"/>
                <a:gd name="T3" fmla="*/ 0 h 180"/>
                <a:gd name="T4" fmla="*/ 108582119 w 936"/>
                <a:gd name="T5" fmla="*/ 0 h 180"/>
                <a:gd name="T6" fmla="*/ 108582119 w 936"/>
                <a:gd name="T7" fmla="*/ 0 h 180"/>
                <a:gd name="T8" fmla="*/ 217164237 w 936"/>
                <a:gd name="T9" fmla="*/ 15464375 h 180"/>
                <a:gd name="T10" fmla="*/ 108582119 w 936"/>
                <a:gd name="T11" fmla="*/ 30928335 h 180"/>
                <a:gd name="T12" fmla="*/ 0 w 936"/>
                <a:gd name="T13" fmla="*/ 15464375 h 1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36"/>
                <a:gd name="T22" fmla="*/ 0 h 180"/>
                <a:gd name="T23" fmla="*/ 936 w 936"/>
                <a:gd name="T24" fmla="*/ 180 h 1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36" h="180">
                  <a:moveTo>
                    <a:pt x="0" y="90"/>
                  </a:moveTo>
                  <a:lnTo>
                    <a:pt x="468" y="0"/>
                  </a:lnTo>
                  <a:lnTo>
                    <a:pt x="936" y="90"/>
                  </a:lnTo>
                  <a:lnTo>
                    <a:pt x="468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91DA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eform 104">
              <a:extLst>
                <a:ext uri="{FF2B5EF4-FFF2-40B4-BE49-F238E27FC236}">
                  <a16:creationId xmlns:a16="http://schemas.microsoft.com/office/drawing/2014/main" id="{606F9E4C-4767-464B-A942-F00DBA210DA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236368" y="3668712"/>
              <a:ext cx="858838" cy="277813"/>
            </a:xfrm>
            <a:custGeom>
              <a:avLst/>
              <a:gdLst>
                <a:gd name="T0" fmla="*/ 0 w 1781"/>
                <a:gd name="T1" fmla="*/ 56749662 h 678"/>
                <a:gd name="T2" fmla="*/ 414150883 w 1781"/>
                <a:gd name="T3" fmla="*/ 0 h 678"/>
                <a:gd name="T4" fmla="*/ 414150883 w 1781"/>
                <a:gd name="T5" fmla="*/ 113834911 h 678"/>
                <a:gd name="T6" fmla="*/ 0 w 1781"/>
                <a:gd name="T7" fmla="*/ 56749662 h 6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81"/>
                <a:gd name="T13" fmla="*/ 0 h 678"/>
                <a:gd name="T14" fmla="*/ 1781 w 1781"/>
                <a:gd name="T15" fmla="*/ 678 h 6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81" h="678">
                  <a:moveTo>
                    <a:pt x="0" y="338"/>
                  </a:moveTo>
                  <a:lnTo>
                    <a:pt x="1781" y="0"/>
                  </a:lnTo>
                  <a:lnTo>
                    <a:pt x="1781" y="678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 105">
              <a:extLst>
                <a:ext uri="{FF2B5EF4-FFF2-40B4-BE49-F238E27FC236}">
                  <a16:creationId xmlns:a16="http://schemas.microsoft.com/office/drawing/2014/main" id="{4592F741-0EA5-4B4F-9528-371FA70FA9D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668712"/>
              <a:ext cx="862012" cy="277813"/>
            </a:xfrm>
            <a:custGeom>
              <a:avLst/>
              <a:gdLst>
                <a:gd name="T0" fmla="*/ 0 w 1782"/>
                <a:gd name="T1" fmla="*/ 0 h 678"/>
                <a:gd name="T2" fmla="*/ 416983558 w 1782"/>
                <a:gd name="T3" fmla="*/ 56749662 h 678"/>
                <a:gd name="T4" fmla="*/ 0 w 1782"/>
                <a:gd name="T5" fmla="*/ 113834911 h 678"/>
                <a:gd name="T6" fmla="*/ 0 w 1782"/>
                <a:gd name="T7" fmla="*/ 0 h 6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82"/>
                <a:gd name="T13" fmla="*/ 0 h 678"/>
                <a:gd name="T14" fmla="*/ 1782 w 1782"/>
                <a:gd name="T15" fmla="*/ 678 h 6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82" h="678">
                  <a:moveTo>
                    <a:pt x="0" y="0"/>
                  </a:moveTo>
                  <a:lnTo>
                    <a:pt x="1782" y="338"/>
                  </a:lnTo>
                  <a:lnTo>
                    <a:pt x="0" y="6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 106">
              <a:extLst>
                <a:ext uri="{FF2B5EF4-FFF2-40B4-BE49-F238E27FC236}">
                  <a16:creationId xmlns:a16="http://schemas.microsoft.com/office/drawing/2014/main" id="{26BCBB15-835E-45A7-B641-EF94516D238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63381" y="3373437"/>
              <a:ext cx="631825" cy="204788"/>
            </a:xfrm>
            <a:custGeom>
              <a:avLst/>
              <a:gdLst>
                <a:gd name="T0" fmla="*/ 0 w 1311"/>
                <a:gd name="T1" fmla="*/ 41938128 h 500"/>
                <a:gd name="T2" fmla="*/ 304502548 w 1311"/>
                <a:gd name="T3" fmla="*/ 0 h 500"/>
                <a:gd name="T4" fmla="*/ 304502548 w 1311"/>
                <a:gd name="T5" fmla="*/ 83876255 h 500"/>
                <a:gd name="T6" fmla="*/ 0 w 1311"/>
                <a:gd name="T7" fmla="*/ 41938128 h 5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11"/>
                <a:gd name="T13" fmla="*/ 0 h 500"/>
                <a:gd name="T14" fmla="*/ 1311 w 1311"/>
                <a:gd name="T15" fmla="*/ 500 h 5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11" h="500">
                  <a:moveTo>
                    <a:pt x="0" y="250"/>
                  </a:moveTo>
                  <a:lnTo>
                    <a:pt x="1311" y="0"/>
                  </a:lnTo>
                  <a:lnTo>
                    <a:pt x="1311" y="500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 107">
              <a:extLst>
                <a:ext uri="{FF2B5EF4-FFF2-40B4-BE49-F238E27FC236}">
                  <a16:creationId xmlns:a16="http://schemas.microsoft.com/office/drawing/2014/main" id="{09E2C997-30FC-4E15-A5D6-78AF0F75930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373437"/>
              <a:ext cx="635000" cy="204788"/>
            </a:xfrm>
            <a:custGeom>
              <a:avLst/>
              <a:gdLst>
                <a:gd name="T0" fmla="*/ 0 w 1312"/>
                <a:gd name="T1" fmla="*/ 0 h 500"/>
                <a:gd name="T2" fmla="*/ 307336135 w 1312"/>
                <a:gd name="T3" fmla="*/ 41938128 h 500"/>
                <a:gd name="T4" fmla="*/ 0 w 1312"/>
                <a:gd name="T5" fmla="*/ 83876255 h 500"/>
                <a:gd name="T6" fmla="*/ 0 w 1312"/>
                <a:gd name="T7" fmla="*/ 0 h 5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12"/>
                <a:gd name="T13" fmla="*/ 0 h 500"/>
                <a:gd name="T14" fmla="*/ 1312 w 1312"/>
                <a:gd name="T15" fmla="*/ 500 h 5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12" h="500">
                  <a:moveTo>
                    <a:pt x="0" y="0"/>
                  </a:moveTo>
                  <a:lnTo>
                    <a:pt x="1312" y="250"/>
                  </a:lnTo>
                  <a:lnTo>
                    <a:pt x="0" y="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Freeform 108">
              <a:extLst>
                <a:ext uri="{FF2B5EF4-FFF2-40B4-BE49-F238E27FC236}">
                  <a16:creationId xmlns:a16="http://schemas.microsoft.com/office/drawing/2014/main" id="{745D1392-7B95-4932-91D0-2E086D57627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88806" y="3076575"/>
              <a:ext cx="406400" cy="131762"/>
            </a:xfrm>
            <a:custGeom>
              <a:avLst/>
              <a:gdLst>
                <a:gd name="T0" fmla="*/ 0 w 843"/>
                <a:gd name="T1" fmla="*/ 27125788 h 322"/>
                <a:gd name="T2" fmla="*/ 195920478 w 843"/>
                <a:gd name="T3" fmla="*/ 0 h 322"/>
                <a:gd name="T4" fmla="*/ 195920478 w 843"/>
                <a:gd name="T5" fmla="*/ 53916852 h 322"/>
                <a:gd name="T6" fmla="*/ 0 w 843"/>
                <a:gd name="T7" fmla="*/ 27125788 h 3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3"/>
                <a:gd name="T13" fmla="*/ 0 h 322"/>
                <a:gd name="T14" fmla="*/ 843 w 843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3" h="322">
                  <a:moveTo>
                    <a:pt x="0" y="162"/>
                  </a:moveTo>
                  <a:lnTo>
                    <a:pt x="843" y="0"/>
                  </a:lnTo>
                  <a:lnTo>
                    <a:pt x="843" y="32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 109">
              <a:extLst>
                <a:ext uri="{FF2B5EF4-FFF2-40B4-BE49-F238E27FC236}">
                  <a16:creationId xmlns:a16="http://schemas.microsoft.com/office/drawing/2014/main" id="{B02C602A-C810-4BAA-B0C5-89544F85303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076575"/>
              <a:ext cx="407987" cy="131762"/>
            </a:xfrm>
            <a:custGeom>
              <a:avLst/>
              <a:gdLst>
                <a:gd name="T0" fmla="*/ 0 w 844"/>
                <a:gd name="T1" fmla="*/ 0 h 322"/>
                <a:gd name="T2" fmla="*/ 197219662 w 844"/>
                <a:gd name="T3" fmla="*/ 27125788 h 322"/>
                <a:gd name="T4" fmla="*/ 0 w 844"/>
                <a:gd name="T5" fmla="*/ 53916852 h 322"/>
                <a:gd name="T6" fmla="*/ 0 w 844"/>
                <a:gd name="T7" fmla="*/ 0 h 3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4"/>
                <a:gd name="T13" fmla="*/ 0 h 322"/>
                <a:gd name="T14" fmla="*/ 844 w 844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4" h="322">
                  <a:moveTo>
                    <a:pt x="0" y="0"/>
                  </a:moveTo>
                  <a:lnTo>
                    <a:pt x="844" y="162"/>
                  </a:lnTo>
                  <a:lnTo>
                    <a:pt x="0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reeform 110">
              <a:extLst>
                <a:ext uri="{FF2B5EF4-FFF2-40B4-BE49-F238E27FC236}">
                  <a16:creationId xmlns:a16="http://schemas.microsoft.com/office/drawing/2014/main" id="{A9D46CB1-E854-42CF-B498-5DB44A1656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15818" y="2782887"/>
              <a:ext cx="179388" cy="57150"/>
            </a:xfrm>
            <a:custGeom>
              <a:avLst/>
              <a:gdLst>
                <a:gd name="T0" fmla="*/ 0 w 374"/>
                <a:gd name="T1" fmla="*/ 11338639 h 142"/>
                <a:gd name="T2" fmla="*/ 86042928 w 374"/>
                <a:gd name="T3" fmla="*/ 0 h 142"/>
                <a:gd name="T4" fmla="*/ 86042928 w 374"/>
                <a:gd name="T5" fmla="*/ 23000859 h 142"/>
                <a:gd name="T6" fmla="*/ 0 w 374"/>
                <a:gd name="T7" fmla="*/ 11338639 h 1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4"/>
                <a:gd name="T13" fmla="*/ 0 h 142"/>
                <a:gd name="T14" fmla="*/ 374 w 374"/>
                <a:gd name="T15" fmla="*/ 142 h 1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4" h="142">
                  <a:moveTo>
                    <a:pt x="0" y="70"/>
                  </a:moveTo>
                  <a:lnTo>
                    <a:pt x="374" y="0"/>
                  </a:lnTo>
                  <a:lnTo>
                    <a:pt x="374" y="14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reeform 111">
              <a:extLst>
                <a:ext uri="{FF2B5EF4-FFF2-40B4-BE49-F238E27FC236}">
                  <a16:creationId xmlns:a16="http://schemas.microsoft.com/office/drawing/2014/main" id="{97DE557C-17BE-41A9-B68B-8C76BC02F4E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2782887"/>
              <a:ext cx="182562" cy="57150"/>
            </a:xfrm>
            <a:custGeom>
              <a:avLst/>
              <a:gdLst>
                <a:gd name="T0" fmla="*/ 0 w 376"/>
                <a:gd name="T1" fmla="*/ 0 h 142"/>
                <a:gd name="T2" fmla="*/ 88640650 w 376"/>
                <a:gd name="T3" fmla="*/ 11338639 h 142"/>
                <a:gd name="T4" fmla="*/ 0 w 376"/>
                <a:gd name="T5" fmla="*/ 23000859 h 142"/>
                <a:gd name="T6" fmla="*/ 0 w 376"/>
                <a:gd name="T7" fmla="*/ 0 h 1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6"/>
                <a:gd name="T13" fmla="*/ 0 h 142"/>
                <a:gd name="T14" fmla="*/ 376 w 376"/>
                <a:gd name="T15" fmla="*/ 142 h 1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6" h="142">
                  <a:moveTo>
                    <a:pt x="0" y="0"/>
                  </a:moveTo>
                  <a:lnTo>
                    <a:pt x="376" y="70"/>
                  </a:lnTo>
                  <a:lnTo>
                    <a:pt x="0" y="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D8794BF-BE99-47D0-BE2E-01E7031E7D02}"/>
              </a:ext>
            </a:extLst>
          </p:cNvPr>
          <p:cNvSpPr txBox="1"/>
          <p:nvPr/>
        </p:nvSpPr>
        <p:spPr>
          <a:xfrm>
            <a:off x="3297382" y="5267335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Поступление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31BA97-9CD1-4F4D-AB68-38E5FEE26946}"/>
              </a:ext>
            </a:extLst>
          </p:cNvPr>
          <p:cNvSpPr txBox="1"/>
          <p:nvPr/>
        </p:nvSpPr>
        <p:spPr>
          <a:xfrm>
            <a:off x="3707751" y="4356151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 </a:t>
            </a:r>
            <a:r>
              <a:rPr lang="ru-RU" sz="2000" b="1" dirty="0">
                <a:solidFill>
                  <a:schemeClr val="bg1"/>
                </a:solidFill>
              </a:rPr>
              <a:t>курс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02D3F5C-31A2-409C-947E-363DD929FDCA}"/>
              </a:ext>
            </a:extLst>
          </p:cNvPr>
          <p:cNvSpPr txBox="1"/>
          <p:nvPr/>
        </p:nvSpPr>
        <p:spPr>
          <a:xfrm>
            <a:off x="3673287" y="3425213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II </a:t>
            </a:r>
            <a:r>
              <a:rPr lang="ru-RU" sz="2000" b="1" dirty="0">
                <a:solidFill>
                  <a:schemeClr val="bg1"/>
                </a:solidFill>
              </a:rPr>
              <a:t>курс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FD0CFA4-3BAA-4A69-A830-590BAFB962AB}"/>
              </a:ext>
            </a:extLst>
          </p:cNvPr>
          <p:cNvSpPr txBox="1"/>
          <p:nvPr/>
        </p:nvSpPr>
        <p:spPr>
          <a:xfrm>
            <a:off x="3638822" y="2419372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III </a:t>
            </a:r>
            <a:r>
              <a:rPr lang="ru-RU" sz="2000" b="1" dirty="0">
                <a:solidFill>
                  <a:schemeClr val="bg1"/>
                </a:solidFill>
              </a:rPr>
              <a:t>курс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3B49F47-EC30-4645-88A9-D826F8A47C88}"/>
              </a:ext>
            </a:extLst>
          </p:cNvPr>
          <p:cNvSpPr txBox="1"/>
          <p:nvPr/>
        </p:nvSpPr>
        <p:spPr>
          <a:xfrm>
            <a:off x="3631609" y="1560658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IV </a:t>
            </a:r>
            <a:r>
              <a:rPr lang="ru-RU" sz="2000" b="1" dirty="0">
                <a:solidFill>
                  <a:schemeClr val="bg1"/>
                </a:solidFill>
              </a:rPr>
              <a:t>курс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C3B2902-A6C4-43BB-B9E1-A926C9588214}"/>
              </a:ext>
            </a:extLst>
          </p:cNvPr>
          <p:cNvSpPr txBox="1"/>
          <p:nvPr/>
        </p:nvSpPr>
        <p:spPr>
          <a:xfrm>
            <a:off x="7677962" y="5252446"/>
            <a:ext cx="3330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Высокие баллы ЕГЭ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9228C3B-BAAF-4575-A732-2651260A501F}"/>
              </a:ext>
            </a:extLst>
          </p:cNvPr>
          <p:cNvSpPr/>
          <p:nvPr/>
        </p:nvSpPr>
        <p:spPr>
          <a:xfrm>
            <a:off x="7677963" y="4892015"/>
            <a:ext cx="3024000" cy="400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A3A1"/>
                </a:solidFill>
                <a:effectLst/>
                <a:uLnTx/>
                <a:uFillTx/>
              </a:rPr>
              <a:t>Лучшие из лучших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A3A1"/>
              </a:solidFill>
              <a:effectLst/>
              <a:uLnTx/>
              <a:uFillTx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0F11BE5-54DC-4547-BA3E-E789CC5AEDF9}"/>
              </a:ext>
            </a:extLst>
          </p:cNvPr>
          <p:cNvSpPr txBox="1"/>
          <p:nvPr/>
        </p:nvSpPr>
        <p:spPr>
          <a:xfrm>
            <a:off x="6943055" y="4166779"/>
            <a:ext cx="333000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Дисциплины общего цикла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Базовая часть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BBE1DFB-898E-46D4-BCC3-D8686C693B6B}"/>
              </a:ext>
            </a:extLst>
          </p:cNvPr>
          <p:cNvSpPr/>
          <p:nvPr/>
        </p:nvSpPr>
        <p:spPr>
          <a:xfrm>
            <a:off x="6943055" y="3857146"/>
            <a:ext cx="333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</a:rPr>
              <a:t>Формирование основы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7C558D4-97CE-4597-9A43-BF35C2A5A7D7}"/>
              </a:ext>
            </a:extLst>
          </p:cNvPr>
          <p:cNvSpPr txBox="1"/>
          <p:nvPr/>
        </p:nvSpPr>
        <p:spPr>
          <a:xfrm>
            <a:off x="6295529" y="3269788"/>
            <a:ext cx="318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Базовая профильная часть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EF4DE93-2847-495B-ABB3-2837D5EC87B2}"/>
              </a:ext>
            </a:extLst>
          </p:cNvPr>
          <p:cNvSpPr/>
          <p:nvPr/>
        </p:nvSpPr>
        <p:spPr>
          <a:xfrm>
            <a:off x="6318900" y="2990853"/>
            <a:ext cx="333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Начало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B3CC86A-AA56-4A7D-BE86-FF383169DFB9}"/>
              </a:ext>
            </a:extLst>
          </p:cNvPr>
          <p:cNvSpPr txBox="1"/>
          <p:nvPr/>
        </p:nvSpPr>
        <p:spPr>
          <a:xfrm>
            <a:off x="5715955" y="2414657"/>
            <a:ext cx="3192917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Профильная часть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ru-RU" sz="1600" kern="0" dirty="0">
                <a:solidFill>
                  <a:srgbClr val="E7E6E6">
                    <a:lumMod val="10000"/>
                  </a:srgbClr>
                </a:solidFill>
              </a:rPr>
              <a:t>Дисциплины по выбору</a:t>
            </a:r>
            <a:endParaRPr lang="en-US" sz="1600" kern="0" dirty="0">
              <a:solidFill>
                <a:srgbClr val="E7E6E6">
                  <a:lumMod val="10000"/>
                </a:srgbClr>
              </a:solidFill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8B0B9B6-13CC-4AE4-975F-A05E70488CA9}"/>
              </a:ext>
            </a:extLst>
          </p:cNvPr>
          <p:cNvSpPr/>
          <p:nvPr/>
        </p:nvSpPr>
        <p:spPr>
          <a:xfrm>
            <a:off x="5787536" y="2115230"/>
            <a:ext cx="3329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</a:rPr>
              <a:t>Профиль – 2 специализации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2DEE5D2-5378-4977-BAFC-50A2DA0F24FD}"/>
              </a:ext>
            </a:extLst>
          </p:cNvPr>
          <p:cNvSpPr txBox="1"/>
          <p:nvPr/>
        </p:nvSpPr>
        <p:spPr>
          <a:xfrm>
            <a:off x="5187554" y="1406591"/>
            <a:ext cx="318438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Профильная часть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Дисциплины по выбору,</a:t>
            </a:r>
            <a:r>
              <a:rPr kumimoji="0" lang="ru-RU" sz="16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 ГИА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D3EDD10-9E6D-4BF7-A2BA-B462E94D27A2}"/>
              </a:ext>
            </a:extLst>
          </p:cNvPr>
          <p:cNvSpPr/>
          <p:nvPr/>
        </p:nvSpPr>
        <p:spPr>
          <a:xfrm>
            <a:off x="5187551" y="1116008"/>
            <a:ext cx="4983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3F89CC"/>
                </a:solidFill>
                <a:effectLst/>
                <a:uLnTx/>
                <a:uFillTx/>
              </a:rPr>
              <a:t>Углубленные знания- 2 специализации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3F89CC"/>
              </a:solidFill>
              <a:effectLst/>
              <a:uLnTx/>
              <a:uFillTx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99E9D50-D6BE-4AD3-968E-F2BAD879D74C}"/>
              </a:ext>
            </a:extLst>
          </p:cNvPr>
          <p:cNvCxnSpPr>
            <a:cxnSpLocks/>
            <a:stCxn id="112" idx="1"/>
          </p:cNvCxnSpPr>
          <p:nvPr/>
        </p:nvCxnSpPr>
        <p:spPr>
          <a:xfrm flipH="1" flipV="1">
            <a:off x="4350600" y="1310311"/>
            <a:ext cx="836951" cy="5752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lgDash"/>
            <a:miter lim="800000"/>
            <a:headEnd type="oval"/>
            <a:tailEnd type="none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A903507-7B05-43E7-BACB-B77BE7FC718C}"/>
              </a:ext>
            </a:extLst>
          </p:cNvPr>
          <p:cNvCxnSpPr>
            <a:cxnSpLocks/>
          </p:cNvCxnSpPr>
          <p:nvPr/>
        </p:nvCxnSpPr>
        <p:spPr>
          <a:xfrm flipH="1">
            <a:off x="4949329" y="2315647"/>
            <a:ext cx="836952" cy="9637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lgDash"/>
            <a:miter lim="800000"/>
            <a:headEnd type="oval"/>
            <a:tailEnd type="none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DF6BCE33-E51C-4CF7-A6F7-B2E8F27B984D}"/>
              </a:ext>
            </a:extLst>
          </p:cNvPr>
          <p:cNvCxnSpPr>
            <a:cxnSpLocks/>
          </p:cNvCxnSpPr>
          <p:nvPr/>
        </p:nvCxnSpPr>
        <p:spPr>
          <a:xfrm flipH="1">
            <a:off x="5435268" y="3182327"/>
            <a:ext cx="836952" cy="9637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lgDash"/>
            <a:miter lim="800000"/>
            <a:headEnd type="oval"/>
            <a:tailEnd type="none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AEDCC3B-B0E1-4B50-A9DD-BA84CA5C418E}"/>
              </a:ext>
            </a:extLst>
          </p:cNvPr>
          <p:cNvCxnSpPr>
            <a:cxnSpLocks/>
          </p:cNvCxnSpPr>
          <p:nvPr/>
        </p:nvCxnSpPr>
        <p:spPr>
          <a:xfrm flipH="1">
            <a:off x="6097239" y="4016542"/>
            <a:ext cx="836952" cy="9637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lgDash"/>
            <a:miter lim="800000"/>
            <a:headEnd type="oval"/>
            <a:tailEnd type="none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A0F2441-9806-4567-A140-EA6C11827072}"/>
              </a:ext>
            </a:extLst>
          </p:cNvPr>
          <p:cNvCxnSpPr>
            <a:cxnSpLocks/>
          </p:cNvCxnSpPr>
          <p:nvPr/>
        </p:nvCxnSpPr>
        <p:spPr>
          <a:xfrm flipH="1">
            <a:off x="6846202" y="5059303"/>
            <a:ext cx="836952" cy="9637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lgDash"/>
            <a:miter lim="800000"/>
            <a:headEnd type="oval"/>
            <a:tailEnd type="none"/>
          </a:ln>
          <a:effectLst/>
        </p:spPr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030EB1-29FC-4D0F-8571-385FA59A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54E-07C4-4166-BD37-0D630BB3354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381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2734" y="1079098"/>
            <a:ext cx="5245560" cy="777025"/>
          </a:xfrm>
        </p:spPr>
        <p:txBody>
          <a:bodyPr/>
          <a:lstStyle/>
          <a:p>
            <a:r>
              <a:rPr lang="ru-RU" b="1" dirty="0"/>
              <a:t>Содержание программы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422733" y="1467610"/>
            <a:ext cx="11484131" cy="3393234"/>
          </a:xfrm>
        </p:spPr>
        <p:txBody>
          <a:bodyPr>
            <a:normAutofit/>
          </a:bodyPr>
          <a:lstStyle/>
          <a:p>
            <a:r>
              <a:rPr lang="ru-RU" sz="2000" b="1" dirty="0"/>
              <a:t>Базовая часть </a:t>
            </a:r>
            <a:r>
              <a:rPr lang="ru-RU" sz="1800" dirty="0"/>
              <a:t>состоит из четырех блоков. Помимо широкого спектра биологических и нейробиологических дисциплин, включена фундаментальная подготовка по математике, физике и химии.</a:t>
            </a:r>
          </a:p>
          <a:p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5314" y="2079172"/>
            <a:ext cx="3898899" cy="2912304"/>
          </a:xfrm>
          <a:prstGeom prst="rect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SE Sans" panose="02000000000000000000" pitchFamily="2" charset="0"/>
              </a:rPr>
              <a:t>БЛОК «МАТЕМАТИКА»</a:t>
            </a: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Линейная алгебра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</a:rPr>
              <a:t>Математический анализ с основами дифференциальных уравнений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Теория вероятностей и математическая статистика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НИС </a:t>
            </a:r>
            <a:r>
              <a:rPr lang="ru-RU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Биостатистика</a:t>
            </a:r>
            <a:r>
              <a:rPr lang="en-US" sz="1400" dirty="0">
                <a:solidFill>
                  <a:schemeClr val="bg1"/>
                </a:solidFill>
                <a:latin typeface="HSE Sans" panose="02000000000000000000" pitchFamily="2" charset="0"/>
              </a:rPr>
              <a:t> (</a:t>
            </a:r>
            <a:r>
              <a:rPr lang="en-US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Sk</a:t>
            </a:r>
            <a:r>
              <a:rPr lang="en-US" sz="1400" dirty="0">
                <a:solidFill>
                  <a:schemeClr val="bg1"/>
                </a:solidFill>
                <a:latin typeface="HSE Sans" panose="02000000000000000000" pitchFamily="2" charset="0"/>
              </a:rPr>
              <a:t>)</a:t>
            </a: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Биоинформатика</a:t>
            </a: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Python</a:t>
            </a: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 для извлечения и обработки данных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ИНС и машинное обучение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Методы машинного обучения для анализа </a:t>
            </a:r>
            <a:r>
              <a:rPr lang="ru-RU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нейроданных</a:t>
            </a:r>
            <a:r>
              <a:rPr lang="en-US" sz="1400" dirty="0">
                <a:solidFill>
                  <a:schemeClr val="bg1"/>
                </a:solidFill>
                <a:latin typeface="HSE Sans" panose="02000000000000000000" pitchFamily="2" charset="0"/>
              </a:rPr>
              <a:t> (</a:t>
            </a:r>
            <a:r>
              <a:rPr lang="en-US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Sk</a:t>
            </a:r>
            <a:r>
              <a:rPr lang="en-US" sz="1400" dirty="0">
                <a:solidFill>
                  <a:schemeClr val="bg1"/>
                </a:solidFill>
                <a:latin typeface="HSE Sans" panose="02000000000000000000" pitchFamily="2" charset="0"/>
              </a:rPr>
              <a:t>)</a:t>
            </a: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313" y="4991475"/>
            <a:ext cx="3898899" cy="1581999"/>
          </a:xfrm>
          <a:prstGeom prst="rect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r>
              <a:rPr lang="ru-RU" sz="1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SE Sans" panose="02000000000000000000" pitchFamily="2" charset="0"/>
              </a:rPr>
              <a:t>БЛОК «ХИМИЯ» и ФИЗИКА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Общая и неорганическая химия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Органическая химия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Биохимия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Физика для естественных наук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31117" y="2644954"/>
            <a:ext cx="3257550" cy="3284831"/>
          </a:xfrm>
          <a:prstGeom prst="rect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r>
              <a:rPr lang="ru-RU" sz="1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SE Sans" panose="02000000000000000000" pitchFamily="2" charset="0"/>
              </a:rPr>
              <a:t>БЛОК «БИОЛОГИЯ»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Биоразнообразие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Клеточная биология: основы </a:t>
            </a:r>
            <a:r>
              <a:rPr lang="ru-RU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биопроцессов</a:t>
            </a: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 Анатомия и физиология человека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Молекулярная биология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Генетика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Иммунология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Методы исследования биологических макромолекул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Генная инженерия и биоинженерия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25571" y="2644953"/>
            <a:ext cx="3142042" cy="3284831"/>
          </a:xfrm>
          <a:prstGeom prst="rect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r>
              <a:rPr lang="ru-RU" sz="1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SE Sans" panose="02000000000000000000" pitchFamily="2" charset="0"/>
              </a:rPr>
              <a:t>БЛОК «НЕЙРОБИОЛОГИЯ»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Основы </a:t>
            </a:r>
            <a:r>
              <a:rPr lang="ru-RU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нейробиологи</a:t>
            </a: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 (</a:t>
            </a:r>
            <a:r>
              <a:rPr lang="en-US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Sk</a:t>
            </a:r>
            <a:r>
              <a:rPr lang="en-US" sz="1400" dirty="0">
                <a:solidFill>
                  <a:schemeClr val="bg1"/>
                </a:solidFill>
                <a:latin typeface="HSE Sans" panose="02000000000000000000" pitchFamily="2" charset="0"/>
              </a:rPr>
              <a:t>)</a:t>
            </a: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Филогенез нервной системы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 Морфология и гистология нервной системы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</a:rPr>
              <a:t>Нейрогуморальная регуляция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</a:rPr>
              <a:t>Молекулярная </a:t>
            </a:r>
            <a:r>
              <a:rPr lang="ru-RU" sz="1400" dirty="0" err="1">
                <a:solidFill>
                  <a:schemeClr val="bg1"/>
                </a:solidFill>
              </a:rPr>
              <a:t>нейробиология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en-US" sz="1400" dirty="0" err="1">
                <a:solidFill>
                  <a:schemeClr val="bg1"/>
                </a:solidFill>
              </a:rPr>
              <a:t>Sk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  <a:endParaRPr lang="ru-RU" sz="1400" dirty="0">
              <a:solidFill>
                <a:schemeClr val="bg1"/>
              </a:solidFill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err="1">
                <a:solidFill>
                  <a:schemeClr val="bg1"/>
                </a:solidFill>
              </a:rPr>
              <a:t>Нейробиология</a:t>
            </a:r>
            <a:r>
              <a:rPr lang="ru-RU" sz="1400" dirty="0">
                <a:solidFill>
                  <a:schemeClr val="bg1"/>
                </a:solidFill>
              </a:rPr>
              <a:t> поведения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</a:rPr>
              <a:t>Нейрофизиология движения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</a:rPr>
              <a:t>Научно-исследовательский семинар "Актуальные темы в </a:t>
            </a:r>
            <a:r>
              <a:rPr lang="ru-RU" sz="1400" dirty="0" err="1">
                <a:solidFill>
                  <a:schemeClr val="bg1"/>
                </a:solidFill>
              </a:rPr>
              <a:t>нейробиологии</a:t>
            </a:r>
            <a:r>
              <a:rPr lang="ru-RU" sz="1400" dirty="0">
                <a:solidFill>
                  <a:schemeClr val="bg1"/>
                </a:solidFill>
              </a:rPr>
              <a:t>”</a:t>
            </a:r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n-US" sz="1400" dirty="0" err="1">
                <a:solidFill>
                  <a:schemeClr val="bg1"/>
                </a:solidFill>
              </a:rPr>
              <a:t>Sk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62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 2024 года Сетевая форма обучения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140" y="1836302"/>
            <a:ext cx="11083650" cy="4426114"/>
          </a:xfrm>
        </p:spPr>
        <p:txBody>
          <a:bodyPr>
            <a:noAutofit/>
          </a:bodyPr>
          <a:lstStyle/>
          <a:p>
            <a:r>
              <a:rPr lang="ru-RU" sz="1800" dirty="0"/>
              <a:t>Вариативная профильная часть – курсы по выбору, нацеленные на формирование профессиональных навыков в соответствии с индивидуальной траекторией обучения студента.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с 3 курса возможен выбор специализации обучения: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Нейрофизиология</a:t>
            </a:r>
            <a:r>
              <a:rPr lang="ru-RU" sz="2000" dirty="0">
                <a:solidFill>
                  <a:schemeClr val="tx1"/>
                </a:solidFill>
              </a:rPr>
              <a:t> (НИУ ВШЭ) и </a:t>
            </a:r>
            <a:r>
              <a:rPr lang="ru-RU" sz="2000" b="1" dirty="0">
                <a:solidFill>
                  <a:schemeClr val="tx1"/>
                </a:solidFill>
              </a:rPr>
              <a:t>Системная </a:t>
            </a:r>
            <a:r>
              <a:rPr lang="ru-RU" sz="2000" b="1" dirty="0" err="1">
                <a:solidFill>
                  <a:schemeClr val="tx1"/>
                </a:solidFill>
              </a:rPr>
              <a:t>нейробиология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(совместно со </a:t>
            </a:r>
            <a:r>
              <a:rPr lang="ru-RU" sz="2000" dirty="0" err="1">
                <a:solidFill>
                  <a:schemeClr val="tx1"/>
                </a:solidFill>
              </a:rPr>
              <a:t>Сколковским</a:t>
            </a:r>
            <a:r>
              <a:rPr lang="ru-RU" sz="2000" dirty="0">
                <a:solidFill>
                  <a:schemeClr val="tx1"/>
                </a:solidFill>
              </a:rPr>
              <a:t> институтом науки и технологий)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endParaRPr lang="en-US" sz="16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 descr="Изображение выглядит как Шрифт, Графика, логотип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54803C66-A567-F249-B4A6-B78775989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692" y="480579"/>
            <a:ext cx="2476500" cy="952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5A6861-9D2B-8443-9C2F-10C371C42875}"/>
              </a:ext>
            </a:extLst>
          </p:cNvPr>
          <p:cNvSpPr txBox="1"/>
          <p:nvPr/>
        </p:nvSpPr>
        <p:spPr>
          <a:xfrm>
            <a:off x="621140" y="3671670"/>
            <a:ext cx="5474860" cy="2841673"/>
          </a:xfrm>
          <a:prstGeom prst="rect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pPr>
              <a:tabLst>
                <a:tab pos="457200" algn="l"/>
              </a:tabLst>
            </a:pPr>
            <a:r>
              <a:rPr lang="ru-RU" sz="2000" b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Специализация «Нейрофизиология»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исследования и анализ данных для нейрофизиологии;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огнитивные и аффективные процессы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нейробиология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развития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нейрофизиология экстремальных состояний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 поведенческих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нейрональных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процессов;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клиническая нейрофизиология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ультивирование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нейрональных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клеток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842A04-6A16-B44A-A1DD-C4B57662B0EF}"/>
              </a:ext>
            </a:extLst>
          </p:cNvPr>
          <p:cNvSpPr txBox="1"/>
          <p:nvPr/>
        </p:nvSpPr>
        <p:spPr>
          <a:xfrm>
            <a:off x="6259892" y="3657604"/>
            <a:ext cx="5346209" cy="2841672"/>
          </a:xfrm>
          <a:prstGeom prst="rect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pPr>
              <a:tabLst>
                <a:tab pos="457200" algn="l"/>
              </a:tabLst>
            </a:pPr>
            <a:endParaRPr lang="ru-RU" sz="2000" b="1" u="sng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tabLst>
                <a:tab pos="457200" algn="l"/>
              </a:tabLst>
            </a:pPr>
            <a:r>
              <a:rPr lang="ru-RU" sz="2000" b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Специализация «Системная </a:t>
            </a:r>
            <a:r>
              <a:rPr lang="ru-RU" sz="2000" b="1" u="sng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нейробиология</a:t>
            </a:r>
            <a:r>
              <a:rPr lang="ru-RU" sz="2000" b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»</a:t>
            </a: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введение в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нейровизуализацию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нейроинженерия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введение в экспериментальную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нейробиологию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ведение в вычислительную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нейробиологию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комплексный анализ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нейроданных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МРТ и интерфейсы мозг-компьютер, анализ данных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нейровизуализации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ОМИКСных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нейроданных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12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68507" y="1467609"/>
            <a:ext cx="5675606" cy="4733165"/>
          </a:xfrm>
          <a:prstGeom prst="rect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2734" y="1079098"/>
            <a:ext cx="5245560" cy="777025"/>
          </a:xfrm>
        </p:spPr>
        <p:txBody>
          <a:bodyPr/>
          <a:lstStyle/>
          <a:p>
            <a:r>
              <a:rPr lang="ru-RU" b="1" dirty="0"/>
              <a:t>Практика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612073" y="1467609"/>
            <a:ext cx="5456061" cy="4733165"/>
          </a:xfrm>
          <a:prstGeom prst="rect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r>
              <a:rPr lang="ru-RU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SE Sans" panose="02000000000000000000" pitchFamily="2" charset="0"/>
              </a:rPr>
              <a:t>ПРАКТИКА И НАУЧНО-ИССЛЕДОВАТЕЛЬСКАЯ РАБОТА СТУДЕНТОВ</a:t>
            </a:r>
          </a:p>
          <a:p>
            <a:r>
              <a:rPr lang="ru-RU" sz="2000" dirty="0"/>
              <a:t>Проходят в организациях-партнерах: </a:t>
            </a:r>
          </a:p>
          <a:p>
            <a:endParaRPr lang="ru-RU" sz="2000" dirty="0"/>
          </a:p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  <a:tabLst>
                <a:tab pos="3405188" algn="l"/>
              </a:tabLst>
            </a:pPr>
            <a:r>
              <a:rPr lang="ru-RU" sz="2000" dirty="0"/>
              <a:t>Институт биоорганической химии им. академиков М. М. Шемякина и Ю. А. </a:t>
            </a:r>
            <a:r>
              <a:rPr lang="ru-RU" sz="2000" dirty="0" err="1"/>
              <a:t>Овчинникова</a:t>
            </a:r>
            <a:r>
              <a:rPr lang="ru-RU" sz="2000" dirty="0"/>
              <a:t> РАН (ИБХ РАН)</a:t>
            </a:r>
          </a:p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000" dirty="0"/>
              <a:t>Институт высшей нервной деятельности и нейрофизиологии РАН (ИВНД РАН)</a:t>
            </a:r>
          </a:p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000" dirty="0" err="1"/>
              <a:t>Сколтех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588" y="2436719"/>
            <a:ext cx="2349841" cy="1475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909" y="4059822"/>
            <a:ext cx="2038260" cy="14757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Шрифт, логотип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75EEBAB-89D4-9341-B234-2CEA44228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300" y="5173574"/>
            <a:ext cx="1917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81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F3B300-CAB9-4C39-B1EB-FE0A72D703CE}"/>
              </a:ext>
            </a:extLst>
          </p:cNvPr>
          <p:cNvSpPr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24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816856-B4BA-4258-A684-C447870C5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1822" y="191040"/>
            <a:ext cx="410400" cy="4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C5217-F449-4754-B462-4E695FB25136}"/>
              </a:ext>
            </a:extLst>
          </p:cNvPr>
          <p:cNvSpPr txBox="1"/>
          <p:nvPr/>
        </p:nvSpPr>
        <p:spPr>
          <a:xfrm>
            <a:off x="657942" y="165408"/>
            <a:ext cx="1082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Лаборатории и учебные аудитории</a:t>
            </a:r>
          </a:p>
        </p:txBody>
      </p:sp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42626DB2-E552-40ED-AEBA-657F2FEA4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2" y="2979066"/>
            <a:ext cx="2645344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438303F2-F12D-4157-B69C-511A31A6D6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03" y="1302666"/>
            <a:ext cx="3594780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A282752A-9917-49EE-88DF-E925053097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3" y="3131466"/>
            <a:ext cx="3604054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EA771481-14EE-4D7E-892B-870B80314D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95" y="1226466"/>
            <a:ext cx="3600000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D08167F7-BD3C-473C-81C0-09A4ABBC47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03" y="3118766"/>
            <a:ext cx="3604053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27CE61AC-1755-4CD3-ACC3-9F4C6FC2D1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395" y="1302666"/>
            <a:ext cx="2568063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sp>
        <p:nvSpPr>
          <p:cNvPr id="12" name="Footer Text">
            <a:extLst>
              <a:ext uri="{FF2B5EF4-FFF2-40B4-BE49-F238E27FC236}">
                <a16:creationId xmlns:a16="http://schemas.microsoft.com/office/drawing/2014/main" id="{C500188C-2677-4070-AB33-BF7E3FE743F0}"/>
              </a:ext>
            </a:extLst>
          </p:cNvPr>
          <p:cNvSpPr txBox="1"/>
          <p:nvPr/>
        </p:nvSpPr>
        <p:spPr>
          <a:xfrm>
            <a:off x="897360" y="5795586"/>
            <a:ext cx="1034651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Лаборатории ИБХ РАН, где студенты Факультета проходят практику и делают лабораторные работы.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Учебный центр ИБХ РАН.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Учебные аудитории НИУ ВШЭ. ИВНД</a:t>
            </a:r>
            <a:r>
              <a:rPr kumimoji="0" lang="ru-RU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 и НФ РАН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956F6F-C806-4E5C-9A33-B922172C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54E-07C4-4166-BD37-0D630BB3354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578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F3B300-CAB9-4C39-B1EB-FE0A72D703CE}"/>
              </a:ext>
            </a:extLst>
          </p:cNvPr>
          <p:cNvSpPr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24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816856-B4BA-4258-A684-C447870C5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1822" y="191040"/>
            <a:ext cx="410400" cy="4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C5217-F449-4754-B462-4E695FB25136}"/>
              </a:ext>
            </a:extLst>
          </p:cNvPr>
          <p:cNvSpPr txBox="1"/>
          <p:nvPr/>
        </p:nvSpPr>
        <p:spPr>
          <a:xfrm>
            <a:off x="657942" y="165408"/>
            <a:ext cx="1082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Лаборатории и экспериментальные установки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956F6F-C806-4E5C-9A33-B922172C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54E-07C4-4166-BD37-0D630BB33543}" type="slidenum">
              <a:rPr lang="ru-RU" smtClean="0"/>
              <a:t>16</a:t>
            </a:fld>
            <a:endParaRPr lang="ru-RU"/>
          </a:p>
        </p:txBody>
      </p:sp>
      <p:pic>
        <p:nvPicPr>
          <p:cNvPr id="13" name="Рисунок 12" descr="Изображение выглядит как одежда, в помещении, человек, стул&#10;&#10;Автоматически созданное описание">
            <a:extLst>
              <a:ext uri="{FF2B5EF4-FFF2-40B4-BE49-F238E27FC236}">
                <a16:creationId xmlns:a16="http://schemas.microsoft.com/office/drawing/2014/main" id="{0C07B503-E9C3-544B-9055-4BD8B1571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9" y="1416226"/>
            <a:ext cx="5122435" cy="341295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 помещении, одежда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D8C79A6-A7D6-D64F-8A7D-BF8DA8240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43" y="1416226"/>
            <a:ext cx="5122435" cy="343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32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F3B300-CAB9-4C39-B1EB-FE0A72D703CE}"/>
              </a:ext>
            </a:extLst>
          </p:cNvPr>
          <p:cNvSpPr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24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816856-B4BA-4258-A684-C447870C5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1822" y="191040"/>
            <a:ext cx="410400" cy="4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C5217-F449-4754-B462-4E695FB25136}"/>
              </a:ext>
            </a:extLst>
          </p:cNvPr>
          <p:cNvSpPr txBox="1"/>
          <p:nvPr/>
        </p:nvSpPr>
        <p:spPr>
          <a:xfrm>
            <a:off x="657942" y="165408"/>
            <a:ext cx="1082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Лаборатории и учебные аудитории</a:t>
            </a:r>
          </a:p>
        </p:txBody>
      </p:sp>
      <p:sp>
        <p:nvSpPr>
          <p:cNvPr id="12" name="Footer Text">
            <a:extLst>
              <a:ext uri="{FF2B5EF4-FFF2-40B4-BE49-F238E27FC236}">
                <a16:creationId xmlns:a16="http://schemas.microsoft.com/office/drawing/2014/main" id="{C500188C-2677-4070-AB33-BF7E3FE743F0}"/>
              </a:ext>
            </a:extLst>
          </p:cNvPr>
          <p:cNvSpPr txBox="1"/>
          <p:nvPr/>
        </p:nvSpPr>
        <p:spPr>
          <a:xfrm>
            <a:off x="897360" y="5795586"/>
            <a:ext cx="103465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E7E6E6">
                    <a:lumMod val="10000"/>
                  </a:srgbClr>
                </a:solidFill>
              </a:rPr>
              <a:t>Экспериментальные установки для изучения поведения животных</a:t>
            </a: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, практика студентов 1 курса.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ИВНД и НФ РАН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956F6F-C806-4E5C-9A33-B922172C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54E-07C4-4166-BD37-0D630BB33543}" type="slidenum">
              <a:rPr lang="ru-RU" smtClean="0"/>
              <a:t>17</a:t>
            </a:fld>
            <a:endParaRPr lang="ru-RU"/>
          </a:p>
        </p:txBody>
      </p:sp>
      <p:pic>
        <p:nvPicPr>
          <p:cNvPr id="13" name="Рисунок 12" descr="Intellicage">
            <a:extLst>
              <a:ext uri="{FF2B5EF4-FFF2-40B4-BE49-F238E27FC236}">
                <a16:creationId xmlns:a16="http://schemas.microsoft.com/office/drawing/2014/main" id="{4DC39D96-5868-D648-9062-251DECCDE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83" y="1689407"/>
            <a:ext cx="4457700" cy="3238500"/>
          </a:xfrm>
          <a:prstGeom prst="rect">
            <a:avLst/>
          </a:prstGeom>
        </p:spPr>
      </p:pic>
      <p:pic>
        <p:nvPicPr>
          <p:cNvPr id="19" name="Рисунок 18" descr="открытое поле">
            <a:extLst>
              <a:ext uri="{FF2B5EF4-FFF2-40B4-BE49-F238E27FC236}">
                <a16:creationId xmlns:a16="http://schemas.microsoft.com/office/drawing/2014/main" id="{63291364-8EAE-C048-A2FF-ABAA44DE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829" y="1715039"/>
            <a:ext cx="3261541" cy="321764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2484C09-F6F9-B74F-BD0E-52DE12A1C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169" y="1715039"/>
            <a:ext cx="3572853" cy="321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59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6235" y="1938751"/>
            <a:ext cx="5245560" cy="633627"/>
          </a:xfrm>
        </p:spPr>
        <p:txBody>
          <a:bodyPr>
            <a:noAutofit/>
          </a:bodyPr>
          <a:lstStyle/>
          <a:p>
            <a:r>
              <a:rPr lang="ru-RU" dirty="0"/>
              <a:t> Сайт приемной комиссии НИУ ВШЭ</a:t>
            </a:r>
            <a:br>
              <a:rPr lang="ru-RU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36382" y="2478373"/>
            <a:ext cx="5245561" cy="3393234"/>
          </a:xfrm>
        </p:spPr>
        <p:txBody>
          <a:bodyPr>
            <a:normAutofit/>
          </a:bodyPr>
          <a:lstStyle/>
          <a:p>
            <a:endParaRPr lang="en-US" sz="1800" b="1" cap="all" dirty="0"/>
          </a:p>
          <a:p>
            <a:r>
              <a:rPr lang="ru-RU" sz="1800" b="1" cap="all" dirty="0"/>
              <a:t>НАПРАВЛЕНИЕ ПОДГОТОВКИ 06.03.01 БИОЛОГИЯ</a:t>
            </a:r>
          </a:p>
          <a:p>
            <a:r>
              <a:rPr lang="ru-RU" sz="1800" b="1" dirty="0">
                <a:hlinkClick r:id="rId2"/>
              </a:rPr>
              <a:t>Когнитивная </a:t>
            </a:r>
            <a:r>
              <a:rPr lang="ru-RU" sz="1800" b="1" dirty="0" err="1">
                <a:hlinkClick r:id="rId2"/>
              </a:rPr>
              <a:t>нейробиология</a:t>
            </a:r>
            <a:endParaRPr lang="ru-RU" sz="1800" b="1" dirty="0"/>
          </a:p>
          <a:p>
            <a:endParaRPr lang="ru-RU" sz="1800" b="1" dirty="0"/>
          </a:p>
          <a:p>
            <a:r>
              <a:rPr lang="ru-RU" sz="1800" b="1" dirty="0"/>
              <a:t>Сроки приема документов </a:t>
            </a:r>
            <a:r>
              <a:rPr lang="ru-RU" sz="1800" b="1" dirty="0">
                <a:solidFill>
                  <a:srgbClr val="FF0000"/>
                </a:solidFill>
              </a:rPr>
              <a:t>с 14.06.24 по 25.07.24</a:t>
            </a:r>
          </a:p>
          <a:p>
            <a:r>
              <a:rPr lang="ru-RU" sz="1800" b="1" dirty="0"/>
              <a:t>Срок заключения договоров с 1.07.24 по 15.0</a:t>
            </a:r>
            <a:r>
              <a:rPr lang="en-US" sz="1800" b="1"/>
              <a:t>8</a:t>
            </a:r>
            <a:r>
              <a:rPr lang="ru-RU" sz="1800" b="1"/>
              <a:t>.24</a:t>
            </a:r>
            <a:endParaRPr lang="en-US" sz="1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56235" y="1446608"/>
            <a:ext cx="5242147" cy="174557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b="1" dirty="0"/>
              <a:t>     ПРИЕМНАЯ КАМПАНИЯ </a:t>
            </a:r>
            <a:r>
              <a:rPr lang="en-US" b="1" dirty="0"/>
              <a:t>2024 </a:t>
            </a:r>
            <a:br>
              <a:rPr lang="en-US" dirty="0"/>
            </a:br>
            <a:endParaRPr lang="ru-RU" dirty="0"/>
          </a:p>
          <a:p>
            <a:endParaRPr lang="en-US" dirty="0"/>
          </a:p>
        </p:txBody>
      </p:sp>
      <p:pic>
        <p:nvPicPr>
          <p:cNvPr id="13" name="Рисунок 12" descr="Изображение выглядит как шаблон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915B71FA-F9FA-4745-8710-5152DD127C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25" r="3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7739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514" y="2904340"/>
            <a:ext cx="7634059" cy="1978323"/>
          </a:xfrm>
        </p:spPr>
        <p:txBody>
          <a:bodyPr>
            <a:normAutofit/>
          </a:bodyPr>
          <a:lstStyle/>
          <a:p>
            <a:r>
              <a:rPr lang="ru-RU" sz="36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7481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CB8EECDD-2B48-7941-866F-9D24A432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108" y="366804"/>
            <a:ext cx="8100324" cy="777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 err="1"/>
              <a:t>Нейробиология</a:t>
            </a:r>
            <a:r>
              <a:rPr lang="ru-RU" sz="3200" b="1" dirty="0"/>
              <a:t> это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FE41C80D-B2C8-E644-AD84-23BF3190A5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583" y="1342644"/>
            <a:ext cx="11153605" cy="191489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ru-RU" sz="2400" dirty="0">
                <a:solidFill>
                  <a:schemeClr val="tx1"/>
                </a:solidFill>
                <a:ea typeface="+mj-ea"/>
                <a:cs typeface="+mj-cs"/>
              </a:rPr>
              <a:t>наука, изучающая строение нервной системы, ее функций и расстройств.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ru-RU" sz="2400" dirty="0">
                <a:solidFill>
                  <a:schemeClr val="tx1"/>
                </a:solidFill>
                <a:ea typeface="+mj-ea"/>
                <a:cs typeface="+mj-cs"/>
              </a:rPr>
              <a:t>- объединяет физиологию, анатомию, молекулярную биологию, биологию развития, цитологию, психологию, физику, информатику, химию, медицину, статистику и математическое моделирование для понимания свойств нейронов, </a:t>
            </a:r>
            <a:r>
              <a:rPr lang="ru-RU" sz="2400" dirty="0" err="1">
                <a:solidFill>
                  <a:schemeClr val="tx1"/>
                </a:solidFill>
                <a:ea typeface="+mj-ea"/>
                <a:cs typeface="+mj-cs"/>
              </a:rPr>
              <a:t>глии</a:t>
            </a:r>
            <a:r>
              <a:rPr lang="ru-RU" sz="2400" dirty="0">
                <a:solidFill>
                  <a:schemeClr val="tx1"/>
                </a:solidFill>
                <a:ea typeface="+mj-ea"/>
                <a:cs typeface="+mj-cs"/>
              </a:rPr>
              <a:t> и нейронных цепей, а также основы поведения человека и животных</a:t>
            </a:r>
          </a:p>
        </p:txBody>
      </p:sp>
      <p:pic>
        <p:nvPicPr>
          <p:cNvPr id="4" name="ave_labyrinth_BRAIN.mov" descr="ave_labyrinth_BRAIN.mov">
            <a:hlinkClick r:id="" action="ppaction://media"/>
            <a:extLst>
              <a:ext uri="{FF2B5EF4-FFF2-40B4-BE49-F238E27FC236}">
                <a16:creationId xmlns:a16="http://schemas.microsoft.com/office/drawing/2014/main" id="{ACCC966D-B748-844D-85FE-4805C63DE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0108" y="3486150"/>
            <a:ext cx="8527159" cy="30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F3B300-CAB9-4C39-B1EB-FE0A72D703CE}"/>
              </a:ext>
            </a:extLst>
          </p:cNvPr>
          <p:cNvSpPr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24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816856-B4BA-4258-A684-C447870C5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1822" y="191040"/>
            <a:ext cx="410400" cy="4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C5217-F449-4754-B462-4E695FB25136}"/>
              </a:ext>
            </a:extLst>
          </p:cNvPr>
          <p:cNvSpPr txBox="1"/>
          <p:nvPr/>
        </p:nvSpPr>
        <p:spPr>
          <a:xfrm>
            <a:off x="657942" y="165408"/>
            <a:ext cx="847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 факультете - основная информация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ADB37-088A-4C40-8A5E-1985B4882AFD}"/>
              </a:ext>
            </a:extLst>
          </p:cNvPr>
          <p:cNvSpPr txBox="1"/>
          <p:nvPr/>
        </p:nvSpPr>
        <p:spPr>
          <a:xfrm>
            <a:off x="8423149" y="1643357"/>
            <a:ext cx="3243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prstClr val="black"/>
                </a:solidFill>
              </a:rPr>
              <a:t>П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одготовка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нового поколения исследователей естественно-научного направления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EA3995-82B8-4B3A-9A17-93A324018268}"/>
              </a:ext>
            </a:extLst>
          </p:cNvPr>
          <p:cNvSpPr txBox="1"/>
          <p:nvPr/>
        </p:nvSpPr>
        <p:spPr>
          <a:xfrm>
            <a:off x="341644" y="1613213"/>
            <a:ext cx="3516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Факультет биологии и биотехнологии  создан в октябре 2018 г. в сотрудничестве с ведущими институтами Отделения биологических наук РАН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3318E862-7416-494F-98D4-50DCD88F0EEC}"/>
              </a:ext>
            </a:extLst>
          </p:cNvPr>
          <p:cNvSpPr/>
          <p:nvPr/>
        </p:nvSpPr>
        <p:spPr>
          <a:xfrm>
            <a:off x="577874" y="1185999"/>
            <a:ext cx="3261522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Факультет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A53D0F-F617-4976-9591-4E117FD29F34}"/>
              </a:ext>
            </a:extLst>
          </p:cNvPr>
          <p:cNvSpPr txBox="1"/>
          <p:nvPr/>
        </p:nvSpPr>
        <p:spPr>
          <a:xfrm>
            <a:off x="8388649" y="4186346"/>
            <a:ext cx="324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Активно работающие в </a:t>
            </a:r>
            <a:r>
              <a:rPr lang="ru-RU" sz="1400" kern="0" dirty="0">
                <a:solidFill>
                  <a:prstClr val="black"/>
                </a:solidFill>
              </a:rPr>
              <a:t>науке отечественные и зарубежные специалисты, кандидаты и доктора наук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649CCB05-93A0-4CE0-9CFC-2674011D6553}"/>
              </a:ext>
            </a:extLst>
          </p:cNvPr>
          <p:cNvSpPr/>
          <p:nvPr/>
        </p:nvSpPr>
        <p:spPr>
          <a:xfrm>
            <a:off x="8404723" y="5239328"/>
            <a:ext cx="3261600" cy="40011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Научная работа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0C9219-A163-4DA7-993F-64FFE9E96CB1}"/>
              </a:ext>
            </a:extLst>
          </p:cNvPr>
          <p:cNvSpPr txBox="1"/>
          <p:nvPr/>
        </p:nvSpPr>
        <p:spPr>
          <a:xfrm>
            <a:off x="8404722" y="5663084"/>
            <a:ext cx="326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Включение в реальные исследования научных подразделений факультета и ведущих Институтов РАН биологического профиля</a:t>
            </a: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7596B3-2915-464D-B6D0-34C9981E3C00}"/>
              </a:ext>
            </a:extLst>
          </p:cNvPr>
          <p:cNvSpPr txBox="1"/>
          <p:nvPr/>
        </p:nvSpPr>
        <p:spPr>
          <a:xfrm>
            <a:off x="251209" y="5895037"/>
            <a:ext cx="3616665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Аспирантская школа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по биологии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открыта в 2021 г.</a:t>
            </a:r>
          </a:p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Магистратура </a:t>
            </a:r>
            <a:r>
              <a:rPr lang="ru-RU" sz="1400" kern="0" dirty="0">
                <a:solidFill>
                  <a:prstClr val="black"/>
                </a:solidFill>
              </a:rPr>
              <a:t>«Клеточная и молекулярная биотехнология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» в 2021 г. 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7088836A-35D0-420A-8F0B-75D062466551}"/>
              </a:ext>
            </a:extLst>
          </p:cNvPr>
          <p:cNvSpPr/>
          <p:nvPr/>
        </p:nvSpPr>
        <p:spPr>
          <a:xfrm>
            <a:off x="422030" y="5491618"/>
            <a:ext cx="3445844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Магистратура / Аспирантура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93C00A-4482-4B61-9698-BCCE4CA575D0}"/>
              </a:ext>
            </a:extLst>
          </p:cNvPr>
          <p:cNvSpPr txBox="1"/>
          <p:nvPr/>
        </p:nvSpPr>
        <p:spPr>
          <a:xfrm>
            <a:off x="8370223" y="3043543"/>
            <a:ext cx="326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Фундаментальная и практическая по базовым и профильным дисциплинам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2403A76-3418-433B-A2B2-3937D20D4F4D}"/>
              </a:ext>
            </a:extLst>
          </p:cNvPr>
          <p:cNvSpPr txBox="1">
            <a:spLocks/>
          </p:cNvSpPr>
          <p:nvPr/>
        </p:nvSpPr>
        <p:spPr>
          <a:xfrm>
            <a:off x="5092264" y="4239452"/>
            <a:ext cx="2133600" cy="25704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А.Г. Тоневицкий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0D6B6A6-5B49-4B52-812F-F17EDA684522}"/>
              </a:ext>
            </a:extLst>
          </p:cNvPr>
          <p:cNvSpPr txBox="1">
            <a:spLocks/>
          </p:cNvSpPr>
          <p:nvPr/>
        </p:nvSpPr>
        <p:spPr>
          <a:xfrm flipH="1">
            <a:off x="5092264" y="4589456"/>
            <a:ext cx="2133600" cy="25704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Декан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91A96E5-F9F6-436F-AB0B-04E2B8C8BED2}"/>
              </a:ext>
            </a:extLst>
          </p:cNvPr>
          <p:cNvSpPr txBox="1">
            <a:spLocks/>
          </p:cNvSpPr>
          <p:nvPr/>
        </p:nvSpPr>
        <p:spPr>
          <a:xfrm>
            <a:off x="4939864" y="4921610"/>
            <a:ext cx="2438400" cy="75468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3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доктор биологических наук,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профессор,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член-корреспондент РАН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Placeholder 1">
            <a:extLst>
              <a:ext uri="{FF2B5EF4-FFF2-40B4-BE49-F238E27FC236}">
                <a16:creationId xmlns:a16="http://schemas.microsoft.com/office/drawing/2014/main" id="{6C3EDC1D-CCA2-462D-AE96-22F046242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66" y="1888801"/>
            <a:ext cx="2694597" cy="2020947"/>
          </a:xfrm>
          <a:prstGeom prst="ellipse">
            <a:avLst/>
          </a:prstGeom>
          <a:ln w="76200">
            <a:solidFill>
              <a:sysClr val="window" lastClr="FFFFFF">
                <a:lumMod val="75000"/>
              </a:sysClr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9FDF777-A319-40DE-9B7F-9A9B5CB4321F}"/>
              </a:ext>
            </a:extLst>
          </p:cNvPr>
          <p:cNvSpPr txBox="1"/>
          <p:nvPr/>
        </p:nvSpPr>
        <p:spPr>
          <a:xfrm>
            <a:off x="150725" y="2961861"/>
            <a:ext cx="3707098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«Клеточная и молекулярная биотехнология» с 2019 г. </a:t>
            </a:r>
          </a:p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400" kern="0" dirty="0">
                <a:solidFill>
                  <a:prstClr val="black"/>
                </a:solidFill>
              </a:rPr>
              <a:t>«Когнитивная </a:t>
            </a:r>
            <a:r>
              <a:rPr lang="ru-RU" sz="1400" kern="0" dirty="0" err="1">
                <a:solidFill>
                  <a:prstClr val="black"/>
                </a:solidFill>
              </a:rPr>
              <a:t>нейробиология</a:t>
            </a:r>
            <a:r>
              <a:rPr lang="ru-RU" sz="1400" kern="0" dirty="0">
                <a:solidFill>
                  <a:prstClr val="black"/>
                </a:solidFill>
              </a:rPr>
              <a:t>» с 2022 г.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7" name="Rectangle 35">
            <a:extLst>
              <a:ext uri="{FF2B5EF4-FFF2-40B4-BE49-F238E27FC236}">
                <a16:creationId xmlns:a16="http://schemas.microsoft.com/office/drawing/2014/main" id="{29A14696-1687-4E27-8E32-B0B2B1963407}"/>
              </a:ext>
            </a:extLst>
          </p:cNvPr>
          <p:cNvSpPr/>
          <p:nvPr/>
        </p:nvSpPr>
        <p:spPr>
          <a:xfrm>
            <a:off x="587087" y="2590725"/>
            <a:ext cx="3261522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Бакалавриат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2F8116-7DB4-47F9-A957-BEFC3A8C8D20}"/>
              </a:ext>
            </a:extLst>
          </p:cNvPr>
          <p:cNvSpPr txBox="1"/>
          <p:nvPr/>
        </p:nvSpPr>
        <p:spPr>
          <a:xfrm>
            <a:off x="150725" y="4232513"/>
            <a:ext cx="370709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400" kern="0" dirty="0">
                <a:solidFill>
                  <a:prstClr val="black"/>
                </a:solidFill>
              </a:rPr>
              <a:t>M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еждународная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лаборатория микрофизиологических систем </a:t>
            </a:r>
          </a:p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Лаборатория молекулярной физиологии</a:t>
            </a:r>
          </a:p>
          <a:p>
            <a:pPr marL="285750" lvl="0" indent="-285750" algn="r" defTabSz="121917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kern="0" dirty="0">
                <a:solidFill>
                  <a:prstClr val="black"/>
                </a:solidFill>
              </a:rPr>
              <a:t>Лаборатория исследований молекулярных механизмов долголетия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3" name="Rectangle 35">
            <a:extLst>
              <a:ext uri="{FF2B5EF4-FFF2-40B4-BE49-F238E27FC236}">
                <a16:creationId xmlns:a16="http://schemas.microsoft.com/office/drawing/2014/main" id="{85A12F9F-4C02-4DF5-900E-4A5487855643}"/>
              </a:ext>
            </a:extLst>
          </p:cNvPr>
          <p:cNvSpPr/>
          <p:nvPr/>
        </p:nvSpPr>
        <p:spPr>
          <a:xfrm>
            <a:off x="577874" y="3836116"/>
            <a:ext cx="3261522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Научные лаборатории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28318A96-F8F9-44B4-A342-8062644BB1ED}"/>
              </a:ext>
            </a:extLst>
          </p:cNvPr>
          <p:cNvSpPr/>
          <p:nvPr/>
        </p:nvSpPr>
        <p:spPr>
          <a:xfrm>
            <a:off x="8404723" y="1185999"/>
            <a:ext cx="3261600" cy="400110"/>
          </a:xfrm>
          <a:prstGeom prst="rect">
            <a:avLst/>
          </a:prstGeom>
          <a:solidFill>
            <a:srgbClr val="F78B33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Цель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CF23A609-F6FD-44EC-8D1B-D0C75CD1101A}"/>
              </a:ext>
            </a:extLst>
          </p:cNvPr>
          <p:cNvSpPr/>
          <p:nvPr/>
        </p:nvSpPr>
        <p:spPr>
          <a:xfrm>
            <a:off x="8423149" y="3699280"/>
            <a:ext cx="3261600" cy="400110"/>
          </a:xfrm>
          <a:prstGeom prst="rect">
            <a:avLst/>
          </a:prstGeom>
          <a:solidFill>
            <a:srgbClr val="76717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Преподаватели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ectangle 38">
            <a:extLst>
              <a:ext uri="{FF2B5EF4-FFF2-40B4-BE49-F238E27FC236}">
                <a16:creationId xmlns:a16="http://schemas.microsoft.com/office/drawing/2014/main" id="{99A3214D-8142-44EE-B315-A4B53DB6E93C}"/>
              </a:ext>
            </a:extLst>
          </p:cNvPr>
          <p:cNvSpPr/>
          <p:nvPr/>
        </p:nvSpPr>
        <p:spPr>
          <a:xfrm>
            <a:off x="8404723" y="2590725"/>
            <a:ext cx="3261600" cy="400110"/>
          </a:xfrm>
          <a:prstGeom prst="rect">
            <a:avLst/>
          </a:prstGeom>
          <a:solidFill>
            <a:srgbClr val="77672A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Подготовка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3A59C0-9032-48F5-91CC-F1D4A473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54E-07C4-4166-BD37-0D630BB33543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31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0371" y="1136690"/>
            <a:ext cx="6572161" cy="777025"/>
          </a:xfrm>
        </p:spPr>
        <p:txBody>
          <a:bodyPr>
            <a:noAutofit/>
          </a:bodyPr>
          <a:lstStyle/>
          <a:p>
            <a:r>
              <a:rPr lang="ru-RU" sz="2000" dirty="0"/>
              <a:t>Образовательная программа </a:t>
            </a:r>
            <a:br>
              <a:rPr lang="ru-RU" sz="2000" dirty="0"/>
            </a:br>
            <a:r>
              <a:rPr lang="ru-RU" sz="2000" b="1" dirty="0"/>
              <a:t>КОГНИТИВНАЯ НЕЙРОБИОЛОГИЯ </a:t>
            </a:r>
            <a:br>
              <a:rPr lang="ru-RU" sz="2000" b="1" dirty="0"/>
            </a:br>
            <a:br>
              <a:rPr lang="ru-RU" sz="2000" b="1" dirty="0"/>
            </a:br>
            <a:r>
              <a:rPr lang="ru-RU" sz="2000" b="1" dirty="0"/>
              <a:t>С 2024 г. </a:t>
            </a:r>
            <a:r>
              <a:rPr lang="ru-RU" sz="2000" dirty="0"/>
              <a:t>Сетевой </a:t>
            </a:r>
            <a:r>
              <a:rPr lang="ru-RU" sz="2000" dirty="0" err="1"/>
              <a:t>бакалавриат</a:t>
            </a:r>
            <a:r>
              <a:rPr lang="ru-RU" sz="2000" dirty="0"/>
              <a:t> </a:t>
            </a:r>
            <a:r>
              <a:rPr lang="ru-RU" sz="2000" b="1" dirty="0"/>
              <a:t>факультета биологии и биотехнологии НИУ ВШЭ  и </a:t>
            </a:r>
            <a:r>
              <a:rPr lang="ru-RU" sz="2000" b="1" dirty="0" err="1"/>
              <a:t>Сколтеха</a:t>
            </a:r>
            <a:r>
              <a:rPr lang="ru-RU" sz="2000" b="1" dirty="0"/>
              <a:t> по двум специализациям, начиная с 3 курса:</a:t>
            </a:r>
            <a:br>
              <a:rPr lang="ru-RU" sz="2000" b="1" dirty="0"/>
            </a:br>
            <a:br>
              <a:rPr lang="en-US" sz="2000" b="1" dirty="0"/>
            </a:br>
            <a:r>
              <a:rPr lang="ru-RU" sz="2000" b="1" dirty="0"/>
              <a:t>Нейрофизиология (НИУ ВШЭ)</a:t>
            </a:r>
            <a:br>
              <a:rPr lang="ru-RU" sz="2000" dirty="0"/>
            </a:br>
            <a:br>
              <a:rPr lang="ru-RU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ru-RU" sz="2000" b="1" dirty="0"/>
              <a:t>Системная </a:t>
            </a:r>
            <a:r>
              <a:rPr lang="ru-RU" sz="2000" b="1" dirty="0" err="1"/>
              <a:t>нейробиология</a:t>
            </a:r>
            <a:r>
              <a:rPr lang="ru-RU" sz="2000" b="1" dirty="0"/>
              <a:t> (</a:t>
            </a:r>
            <a:r>
              <a:rPr lang="ru-RU" sz="2000" b="1" dirty="0" err="1"/>
              <a:t>Сколтех</a:t>
            </a:r>
            <a:r>
              <a:rPr lang="ru-RU" sz="2000" b="1" dirty="0"/>
              <a:t>)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894750" y="3629980"/>
            <a:ext cx="4498509" cy="10050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ts val="156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100" dirty="0"/>
              <a:t>Наставник, Академический руководитель программы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3100" b="1" dirty="0"/>
              <a:t>Мартынова Ольга Владимировна</a:t>
            </a:r>
            <a:r>
              <a:rPr lang="ru-RU" sz="3100" dirty="0"/>
              <a:t>,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3100" dirty="0"/>
              <a:t>PhD</a:t>
            </a:r>
            <a:r>
              <a:rPr lang="ru-RU" sz="3100" dirty="0"/>
              <a:t>, кандидат биологических наук</a:t>
            </a:r>
            <a:br>
              <a:rPr lang="ru-RU" dirty="0"/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56627" y="5418020"/>
            <a:ext cx="2676239" cy="10050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Наставник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400" b="1" dirty="0"/>
              <a:t>Осетрова Мария Станиславовна</a:t>
            </a:r>
            <a:r>
              <a:rPr lang="ru-RU" sz="1400" dirty="0"/>
              <a:t>,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br>
              <a:rPr lang="ru-RU" sz="1400" dirty="0"/>
            </a:b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689959" y="1913715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HSE Sans" panose="02000000000000000000" pitchFamily="2" charset="0"/>
                <a:ea typeface="+mj-ea"/>
                <a:cs typeface="+mj-cs"/>
              </a:rPr>
              <a:t>Ссылка на страницу Образовательной программы Когнитивная </a:t>
            </a:r>
            <a:r>
              <a:rPr lang="ru-RU" sz="1400" i="1" dirty="0" err="1">
                <a:latin typeface="HSE Sans" panose="02000000000000000000" pitchFamily="2" charset="0"/>
                <a:ea typeface="+mj-ea"/>
                <a:cs typeface="+mj-cs"/>
              </a:rPr>
              <a:t>нейробиология</a:t>
            </a:r>
            <a:endParaRPr lang="ru-RU" sz="1400" i="1" dirty="0">
              <a:latin typeface="HSE Sans" panose="02000000000000000000" pitchFamily="2" charset="0"/>
              <a:ea typeface="+mj-ea"/>
              <a:cs typeface="+mj-cs"/>
            </a:endParaRPr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8142495" y="2436935"/>
            <a:ext cx="2981127" cy="29810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3" y="3095553"/>
            <a:ext cx="1873636" cy="166384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Борода человека, человек, Подбородок&#10;&#10;Автоматически созданное описание">
            <a:extLst>
              <a:ext uri="{FF2B5EF4-FFF2-40B4-BE49-F238E27FC236}">
                <a16:creationId xmlns:a16="http://schemas.microsoft.com/office/drawing/2014/main" id="{B15A96B0-BB70-ED42-A0D5-323CF4033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663" y="5056830"/>
            <a:ext cx="1171759" cy="1435979"/>
          </a:xfrm>
          <a:prstGeom prst="rect">
            <a:avLst/>
          </a:prstGeom>
        </p:spPr>
      </p:pic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0EDDE457-CFE6-7B4E-8D0F-123FBB9FC43D}"/>
              </a:ext>
            </a:extLst>
          </p:cNvPr>
          <p:cNvSpPr txBox="1">
            <a:spLocks/>
          </p:cNvSpPr>
          <p:nvPr/>
        </p:nvSpPr>
        <p:spPr>
          <a:xfrm>
            <a:off x="4682338" y="5450048"/>
            <a:ext cx="2395880" cy="105847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Профессор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400" b="1" dirty="0"/>
              <a:t>Хайтович Филипп Ефимович</a:t>
            </a:r>
            <a:endParaRPr lang="ru-RU" sz="1400" dirty="0"/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PhD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9" name="Рисунок 18" descr="Изображение выглядит как Шрифт, логотип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843DACAF-CDBC-2443-8A74-4E88688D4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672" y="5621381"/>
            <a:ext cx="1917700" cy="8382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ческое лицо, человек, губа, Портр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5F7F2F9C-6E9A-6B4E-94FB-260FA5860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3299" y="5135830"/>
            <a:ext cx="1409594" cy="135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5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95" r="21895"/>
          <a:stretch>
            <a:fillRect/>
          </a:stretch>
        </p:blipFill>
        <p:spPr>
          <a:xfrm>
            <a:off x="6826548" y="1619240"/>
            <a:ext cx="4325167" cy="432510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5898" y="1438255"/>
            <a:ext cx="5245560" cy="777025"/>
          </a:xfrm>
        </p:spPr>
        <p:txBody>
          <a:bodyPr>
            <a:normAutofit/>
          </a:bodyPr>
          <a:lstStyle/>
          <a:p>
            <a:r>
              <a:rPr lang="ru-RU" dirty="0"/>
              <a:t>Образовательная программа </a:t>
            </a:r>
            <a:r>
              <a:rPr lang="ru-RU" b="1" dirty="0"/>
              <a:t>КОГНИТИВНАЯ НЕЙРОБИОЛОГИЯ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447675" y="2943274"/>
            <a:ext cx="5591175" cy="339323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/>
              <a:t>Программа направлена на подготовку специалистов высшей квалификации, обладающих разноплановыми компетенциями в области </a:t>
            </a:r>
            <a:r>
              <a:rPr lang="ru-RU" sz="1600" b="1" dirty="0"/>
              <a:t>современной </a:t>
            </a:r>
            <a:r>
              <a:rPr lang="ru-RU" sz="1600" b="1" dirty="0" err="1"/>
              <a:t>нейробиологии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/>
              <a:t>Уникальность программы заключается в ее </a:t>
            </a:r>
            <a:r>
              <a:rPr lang="ru-RU" sz="1600" dirty="0" err="1"/>
              <a:t>междисциплинарности</a:t>
            </a:r>
            <a:r>
              <a:rPr lang="ru-RU" sz="1600" dirty="0"/>
              <a:t> и углубленном изучении как базовых фундаментальных дисциплин в области </a:t>
            </a:r>
            <a:r>
              <a:rPr lang="ru-RU" sz="1600" b="1" dirty="0"/>
              <a:t>математики, физики, химии, биологии и </a:t>
            </a:r>
            <a:r>
              <a:rPr lang="ru-RU" sz="1600" b="1" dirty="0" err="1"/>
              <a:t>нейробиологии</a:t>
            </a: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/>
              <a:t>Программа включает в себя научно-исследовательскую работу студентов на всем сроке обучения.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1014331" y="2450138"/>
            <a:ext cx="5245561" cy="493136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Новая программа:   </a:t>
            </a:r>
            <a:r>
              <a:rPr lang="ru-RU" sz="1400" b="1"/>
              <a:t>первый набор в 2022 году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8989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2733" y="1164052"/>
            <a:ext cx="5245560" cy="777025"/>
          </a:xfrm>
        </p:spPr>
        <p:txBody>
          <a:bodyPr>
            <a:normAutofit/>
          </a:bodyPr>
          <a:lstStyle/>
          <a:p>
            <a:r>
              <a:rPr lang="ru-RU" dirty="0"/>
              <a:t>Образовательная программа </a:t>
            </a:r>
            <a:br>
              <a:rPr lang="ru-RU" dirty="0"/>
            </a:br>
            <a:r>
              <a:rPr lang="ru-RU" b="1" dirty="0"/>
              <a:t>КОГНИТИВНАЯ НЕЙРОБИОЛОГИЯ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333738" y="2534418"/>
            <a:ext cx="5245561" cy="493136"/>
          </a:xfrm>
        </p:spPr>
        <p:txBody>
          <a:bodyPr>
            <a:normAutofit/>
          </a:bodyPr>
          <a:lstStyle/>
          <a:p>
            <a:r>
              <a:rPr lang="ru-RU" sz="1400" dirty="0"/>
              <a:t>Новая программа:   </a:t>
            </a:r>
            <a:r>
              <a:rPr lang="ru-RU" sz="1400" b="1" dirty="0"/>
              <a:t>первый набор в 2022 году</a:t>
            </a:r>
          </a:p>
          <a:p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D12E3B33-2014-1148-A557-995194FEF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952863"/>
              </p:ext>
            </p:extLst>
          </p:nvPr>
        </p:nvGraphicFramePr>
        <p:xfrm>
          <a:off x="624212" y="3017401"/>
          <a:ext cx="4842603" cy="3266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371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2500232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647555">
                <a:tc>
                  <a:txBody>
                    <a:bodyPr/>
                    <a:lstStyle/>
                    <a:p>
                      <a:pPr algn="r"/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Продолжительность обучения</a:t>
                      </a:r>
                      <a:endParaRPr lang="x-none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года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Форма обучения </a:t>
                      </a:r>
                      <a:endParaRPr lang="x-none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очная</a:t>
                      </a:r>
                    </a:p>
                    <a:p>
                      <a:pPr algn="l"/>
                      <a:endParaRPr lang="x-none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Диплом </a:t>
                      </a:r>
                      <a:endParaRPr lang="x-none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бакалавр по направлению «Биология»</a:t>
                      </a:r>
                    </a:p>
                    <a:p>
                      <a:pPr algn="l"/>
                      <a:endParaRPr lang="x-none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Язык обучения</a:t>
                      </a:r>
                      <a:endParaRPr lang="x-none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русский, английский</a:t>
                      </a:r>
                    </a:p>
                    <a:p>
                      <a:pPr algn="l"/>
                      <a:endParaRPr lang="x-none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909998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Стоимость обучения</a:t>
                      </a:r>
                      <a:endParaRPr lang="x-none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540 000 руб. в год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Текст 3"/>
          <p:cNvSpPr txBox="1">
            <a:spLocks/>
          </p:cNvSpPr>
          <p:nvPr/>
        </p:nvSpPr>
        <p:spPr>
          <a:xfrm>
            <a:off x="6140623" y="1739535"/>
            <a:ext cx="5245561" cy="493136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dk1"/>
                </a:solidFill>
              </a:rPr>
              <a:t>ИНФОРМАЦИЯ О ПРИЕМЕ В 202</a:t>
            </a:r>
            <a:r>
              <a:rPr lang="en-US" sz="1800" b="1" dirty="0">
                <a:solidFill>
                  <a:schemeClr val="dk1"/>
                </a:solidFill>
              </a:rPr>
              <a:t>4</a:t>
            </a:r>
            <a:r>
              <a:rPr lang="ru-RU" sz="1800" b="1" dirty="0">
                <a:solidFill>
                  <a:schemeClr val="dk1"/>
                </a:solidFill>
              </a:rPr>
              <a:t> ГОДУ</a:t>
            </a:r>
          </a:p>
          <a:p>
            <a:endParaRPr lang="ru-RU" sz="1400" dirty="0"/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140623" y="3881448"/>
            <a:ext cx="5245561" cy="493136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dk1"/>
                </a:solidFill>
              </a:rPr>
              <a:t>ВСТУПИТЕЛЬНЫЕ ИСПЫТАНИЯ В 202</a:t>
            </a:r>
            <a:r>
              <a:rPr lang="en-US" sz="1800" b="1" dirty="0">
                <a:solidFill>
                  <a:schemeClr val="dk1"/>
                </a:solidFill>
              </a:rPr>
              <a:t>4</a:t>
            </a:r>
            <a:r>
              <a:rPr lang="ru-RU" sz="1800" b="1" dirty="0">
                <a:solidFill>
                  <a:schemeClr val="dk1"/>
                </a:solidFill>
              </a:rPr>
              <a:t> ГОДУ</a:t>
            </a:r>
          </a:p>
          <a:p>
            <a:endParaRPr lang="ru-RU" sz="1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33337"/>
              </p:ext>
            </p:extLst>
          </p:nvPr>
        </p:nvGraphicFramePr>
        <p:xfrm>
          <a:off x="5668293" y="4881398"/>
          <a:ext cx="593696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9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17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 </a:t>
                      </a: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(профильный</a:t>
                      </a:r>
                      <a:r>
                        <a:rPr lang="ru-RU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экзамен) 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Химия </a:t>
                      </a:r>
                      <a:r>
                        <a:rPr lang="ru-RU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по выбору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Русский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язык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17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Минимальный балл </a:t>
                      </a:r>
                    </a:p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Минимальный балл </a:t>
                      </a:r>
                    </a:p>
                    <a:p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Минимальный балл </a:t>
                      </a:r>
                    </a:p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Google Shape;230;p5">
            <a:extLst>
              <a:ext uri="{FF2B5EF4-FFF2-40B4-BE49-F238E27FC236}">
                <a16:creationId xmlns:a16="http://schemas.microsoft.com/office/drawing/2014/main" id="{5FC359B8-0246-7746-BE41-519168EFCC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3288660"/>
              </p:ext>
            </p:extLst>
          </p:nvPr>
        </p:nvGraphicFramePr>
        <p:xfrm>
          <a:off x="5668293" y="2124079"/>
          <a:ext cx="5899496" cy="25603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59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1156">
                  <a:extLst>
                    <a:ext uri="{9D8B030D-6E8A-4147-A177-3AD203B41FA5}">
                      <a16:colId xmlns:a16="http://schemas.microsoft.com/office/drawing/2014/main" val="1840944375"/>
                    </a:ext>
                  </a:extLst>
                </a:gridCol>
                <a:gridCol w="1430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04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kern="1200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Бюджетные места</a:t>
                      </a:r>
                      <a:endParaRPr sz="1600" b="1" u="none" strike="noStrike" kern="1200" cap="none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kern="1200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Платные места</a:t>
                      </a:r>
                      <a:endParaRPr sz="1600" b="1" u="none" strike="noStrike" kern="1200" cap="none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kern="1200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Государственные</a:t>
                      </a:r>
                      <a:r>
                        <a:rPr lang="ru-RU" sz="1600" b="1" u="none" strike="noStrike" kern="1200" cap="none" baseline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стипендии Правительства РФ для иностранцев</a:t>
                      </a:r>
                      <a:endParaRPr sz="1600" b="1" u="none" strike="noStrike" kern="1200" cap="none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kern="1200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Платные места для иностранцев</a:t>
                      </a:r>
                      <a:endParaRPr sz="1600" b="1" u="none" strike="noStrike" kern="1200" cap="none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08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/>
                        <a:t>1</a:t>
                      </a:r>
                      <a:r>
                        <a:rPr lang="ru-RU" sz="2000" b="1" dirty="0"/>
                        <a:t>5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/>
                        <a:t>2</a:t>
                      </a:r>
                      <a:r>
                        <a:rPr lang="ru-RU" sz="1400" b="0" dirty="0"/>
                        <a:t>-</a:t>
                      </a:r>
                      <a:r>
                        <a:rPr lang="ru-RU" sz="1400" b="0" baseline="0" dirty="0"/>
                        <a:t> особое право;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baseline="0" dirty="0"/>
                        <a:t>1 – целевое;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baseline="0" dirty="0"/>
                        <a:t>2</a:t>
                      </a:r>
                      <a:r>
                        <a:rPr lang="ru-RU" sz="1400" b="0" baseline="0" dirty="0"/>
                        <a:t> - отдельная квота</a:t>
                      </a:r>
                      <a:endParaRPr sz="1200" dirty="0"/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/>
                        <a:t>10</a:t>
                      </a:r>
                      <a:endParaRPr dirty="0"/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/>
                        <a:t>0</a:t>
                      </a:r>
                      <a:endParaRPr dirty="0"/>
                    </a:p>
                  </a:txBody>
                  <a:tcPr marL="91450" marR="91450" marT="45725" marB="45725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83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>
            <a:off x="422732" y="1164052"/>
            <a:ext cx="5553999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dirty="0"/>
              <a:t>Образовательная программа </a:t>
            </a:r>
            <a:br>
              <a:rPr lang="ru-RU" dirty="0"/>
            </a:br>
            <a:r>
              <a:rPr lang="ru-RU" b="1" dirty="0"/>
              <a:t>Когнитивная </a:t>
            </a:r>
            <a:r>
              <a:rPr lang="ru-RU" b="1" dirty="0" err="1"/>
              <a:t>нейробиолгия</a:t>
            </a:r>
            <a:endParaRPr dirty="0"/>
          </a:p>
        </p:txBody>
      </p:sp>
      <p:sp>
        <p:nvSpPr>
          <p:cNvPr id="225" name="Google Shape;225;p5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dirty="0"/>
              <a:t>Факультет биологии и биотехнологии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226" name="Google Shape;226;p5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dirty="0"/>
              <a:t>ОП Когнитивная </a:t>
            </a:r>
            <a:r>
              <a:rPr lang="ru-RU" dirty="0" err="1"/>
              <a:t>нейробиология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 dirty="0"/>
          </a:p>
        </p:txBody>
      </p:sp>
      <p:sp>
        <p:nvSpPr>
          <p:cNvPr id="227" name="Google Shape;227;p5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29" name="Google Shape;229;p5"/>
          <p:cNvSpPr txBox="1"/>
          <p:nvPr/>
        </p:nvSpPr>
        <p:spPr>
          <a:xfrm>
            <a:off x="6140623" y="1739535"/>
            <a:ext cx="5245561" cy="49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ИНФОРМАЦИЯ О ПРИЕМЕ В 2024 ГОДУ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400"/>
              <a:buFont typeface="Arial"/>
              <a:buNone/>
            </a:pPr>
            <a:endParaRPr sz="1400" b="0" i="0" dirty="0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354235" y="403412"/>
            <a:ext cx="439271" cy="67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173395"/>
              </p:ext>
            </p:extLst>
          </p:nvPr>
        </p:nvGraphicFramePr>
        <p:xfrm>
          <a:off x="766517" y="2361956"/>
          <a:ext cx="10748211" cy="3861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642">
                  <a:extLst>
                    <a:ext uri="{9D8B030D-6E8A-4147-A177-3AD203B41FA5}">
                      <a16:colId xmlns:a16="http://schemas.microsoft.com/office/drawing/2014/main" val="858660294"/>
                    </a:ext>
                  </a:extLst>
                </a:gridCol>
                <a:gridCol w="1549240">
                  <a:extLst>
                    <a:ext uri="{9D8B030D-6E8A-4147-A177-3AD203B41FA5}">
                      <a16:colId xmlns:a16="http://schemas.microsoft.com/office/drawing/2014/main" val="1041362784"/>
                    </a:ext>
                  </a:extLst>
                </a:gridCol>
                <a:gridCol w="1621517">
                  <a:extLst>
                    <a:ext uri="{9D8B030D-6E8A-4147-A177-3AD203B41FA5}">
                      <a16:colId xmlns:a16="http://schemas.microsoft.com/office/drawing/2014/main" val="3621087168"/>
                    </a:ext>
                  </a:extLst>
                </a:gridCol>
                <a:gridCol w="3278170">
                  <a:extLst>
                    <a:ext uri="{9D8B030D-6E8A-4147-A177-3AD203B41FA5}">
                      <a16:colId xmlns:a16="http://schemas.microsoft.com/office/drawing/2014/main" val="3215768675"/>
                    </a:ext>
                  </a:extLst>
                </a:gridCol>
                <a:gridCol w="2149642">
                  <a:extLst>
                    <a:ext uri="{9D8B030D-6E8A-4147-A177-3AD203B41FA5}">
                      <a16:colId xmlns:a16="http://schemas.microsoft.com/office/drawing/2014/main" val="3704800500"/>
                    </a:ext>
                  </a:extLst>
                </a:gridCol>
              </a:tblGrid>
              <a:tr h="696283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Места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План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Итог</a:t>
                      </a:r>
                      <a:r>
                        <a:rPr lang="ru-RU" b="1" baseline="0" dirty="0"/>
                        <a:t>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Из них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Проходной</a:t>
                      </a:r>
                      <a:r>
                        <a:rPr lang="ru-RU" b="1" baseline="0" dirty="0"/>
                        <a:t> балл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413348"/>
                  </a:ext>
                </a:extLst>
              </a:tr>
              <a:tr h="69628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Бюджетны</a:t>
                      </a:r>
                      <a:r>
                        <a:rPr lang="ru-RU" sz="2000" b="1" baseline="0" dirty="0"/>
                        <a:t>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БВИ</a:t>
                      </a:r>
                      <a:r>
                        <a:rPr lang="ru-RU" b="1" baseline="0" dirty="0"/>
                        <a:t> – 2;</a:t>
                      </a:r>
                    </a:p>
                    <a:p>
                      <a:pPr algn="ctr"/>
                      <a:r>
                        <a:rPr lang="ru-RU" b="1" baseline="0" dirty="0"/>
                        <a:t>целевая квота – 1;</a:t>
                      </a:r>
                    </a:p>
                    <a:p>
                      <a:pPr algn="ctr"/>
                      <a:r>
                        <a:rPr lang="ru-RU" b="1" baseline="0" dirty="0"/>
                        <a:t>отдельная квоты – 2;</a:t>
                      </a:r>
                    </a:p>
                    <a:p>
                      <a:pPr algn="ctr"/>
                      <a:r>
                        <a:rPr lang="ru-RU" b="1" baseline="0" dirty="0"/>
                        <a:t>Особое право </a:t>
                      </a:r>
                      <a:r>
                        <a:rPr lang="en-US" b="1" baseline="0" dirty="0"/>
                        <a:t>- 2</a:t>
                      </a:r>
                      <a:endParaRPr lang="ru-RU" b="1" dirty="0"/>
                    </a:p>
                    <a:p>
                      <a:pPr algn="ctr"/>
                      <a:r>
                        <a:rPr lang="ru-RU" b="1" dirty="0"/>
                        <a:t>ЕГЭ</a:t>
                      </a:r>
                      <a:r>
                        <a:rPr lang="ru-RU" b="1" baseline="0" dirty="0"/>
                        <a:t> – </a:t>
                      </a:r>
                      <a:r>
                        <a:rPr lang="en-US" b="1" baseline="0" dirty="0"/>
                        <a:t>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</a:t>
                      </a:r>
                      <a:r>
                        <a:rPr lang="en-US" sz="2000" b="1" dirty="0"/>
                        <a:t>89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866351"/>
                  </a:ext>
                </a:extLst>
              </a:tr>
              <a:tr h="69628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Платные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</a:t>
                      </a:r>
                      <a:r>
                        <a:rPr lang="en-US" sz="2000" b="1" dirty="0"/>
                        <a:t>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242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328422"/>
                  </a:ext>
                </a:extLst>
              </a:tr>
              <a:tr h="69628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Иностранные</a:t>
                      </a:r>
                      <a:r>
                        <a:rPr lang="ru-RU" sz="2000" b="1" baseline="0" dirty="0"/>
                        <a:t> студенты (платные)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</a:t>
                      </a:r>
                      <a:endParaRPr lang="ru-RU" sz="20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b="1" baseline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008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A33D5D5-13C7-8644-8CD8-A04CCCE73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095CB-94DB-754D-A4ED-35EBDDB3F7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10" y="1173128"/>
            <a:ext cx="10714699" cy="777025"/>
          </a:xfrm>
        </p:spPr>
        <p:txBody>
          <a:bodyPr>
            <a:normAutofit/>
          </a:bodyPr>
          <a:lstStyle/>
          <a:p>
            <a:r>
              <a:rPr lang="ru-RU" b="1" dirty="0"/>
              <a:t>ПРЕИМУЩЕСТВА ПРОГРАММЫ</a:t>
            </a:r>
            <a:br>
              <a:rPr lang="ru-RU" dirty="0"/>
            </a:b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FE4DD9E-D443-AF4F-A072-F5C4D494A0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Shape 59197">
            <a:extLst>
              <a:ext uri="{FF2B5EF4-FFF2-40B4-BE49-F238E27FC236}">
                <a16:creationId xmlns:a16="http://schemas.microsoft.com/office/drawing/2014/main" id="{17A59080-8660-3A4B-B21C-03ECBA095A29}"/>
              </a:ext>
            </a:extLst>
          </p:cNvPr>
          <p:cNvSpPr/>
          <p:nvPr/>
        </p:nvSpPr>
        <p:spPr>
          <a:xfrm>
            <a:off x="4934473" y="3878357"/>
            <a:ext cx="2110299" cy="1316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0" y="0"/>
                </a:moveTo>
                <a:lnTo>
                  <a:pt x="0" y="21025"/>
                </a:lnTo>
                <a:lnTo>
                  <a:pt x="9992" y="21025"/>
                </a:lnTo>
                <a:cubicBezTo>
                  <a:pt x="10106" y="21204"/>
                  <a:pt x="10240" y="21342"/>
                  <a:pt x="10384" y="21432"/>
                </a:cubicBezTo>
                <a:cubicBezTo>
                  <a:pt x="10652" y="21600"/>
                  <a:pt x="10948" y="21600"/>
                  <a:pt x="11216" y="21432"/>
                </a:cubicBezTo>
                <a:cubicBezTo>
                  <a:pt x="11360" y="21342"/>
                  <a:pt x="11494" y="21204"/>
                  <a:pt x="11608" y="21025"/>
                </a:cubicBezTo>
                <a:lnTo>
                  <a:pt x="21600" y="21025"/>
                </a:lnTo>
                <a:lnTo>
                  <a:pt x="21600" y="0"/>
                </a:lnTo>
                <a:lnTo>
                  <a:pt x="10773" y="22"/>
                </a:lnTo>
                <a:lnTo>
                  <a:pt x="10773" y="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1" name="Shape 59198">
            <a:extLst>
              <a:ext uri="{FF2B5EF4-FFF2-40B4-BE49-F238E27FC236}">
                <a16:creationId xmlns:a16="http://schemas.microsoft.com/office/drawing/2014/main" id="{C4AA3089-3A4E-3B40-B1D3-E3A51A35F3EB}"/>
              </a:ext>
            </a:extLst>
          </p:cNvPr>
          <p:cNvSpPr/>
          <p:nvPr/>
        </p:nvSpPr>
        <p:spPr>
          <a:xfrm>
            <a:off x="5022382" y="3780610"/>
            <a:ext cx="971450" cy="1327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30" extrusionOk="0">
                <a:moveTo>
                  <a:pt x="9720" y="103"/>
                </a:moveTo>
                <a:cubicBezTo>
                  <a:pt x="6438" y="-170"/>
                  <a:pt x="3115" y="101"/>
                  <a:pt x="0" y="898"/>
                </a:cubicBezTo>
                <a:lnTo>
                  <a:pt x="0" y="21417"/>
                </a:lnTo>
                <a:cubicBezTo>
                  <a:pt x="3493" y="20616"/>
                  <a:pt x="7135" y="20210"/>
                  <a:pt x="10797" y="20212"/>
                </a:cubicBezTo>
                <a:cubicBezTo>
                  <a:pt x="14463" y="20214"/>
                  <a:pt x="18106" y="20625"/>
                  <a:pt x="21600" y="21430"/>
                </a:cubicBezTo>
                <a:lnTo>
                  <a:pt x="21600" y="3909"/>
                </a:lnTo>
                <a:cubicBezTo>
                  <a:pt x="18261" y="1797"/>
                  <a:pt x="14119" y="468"/>
                  <a:pt x="9720" y="10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2" name="Shape 59199">
            <a:extLst>
              <a:ext uri="{FF2B5EF4-FFF2-40B4-BE49-F238E27FC236}">
                <a16:creationId xmlns:a16="http://schemas.microsoft.com/office/drawing/2014/main" id="{C62C6D96-2BF3-E847-9238-06857DC7433B}"/>
              </a:ext>
            </a:extLst>
          </p:cNvPr>
          <p:cNvSpPr/>
          <p:nvPr/>
        </p:nvSpPr>
        <p:spPr>
          <a:xfrm>
            <a:off x="5106217" y="3668229"/>
            <a:ext cx="887615" cy="1439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8" extrusionOk="0">
                <a:moveTo>
                  <a:pt x="10638" y="571"/>
                </a:moveTo>
                <a:cubicBezTo>
                  <a:pt x="7162" y="43"/>
                  <a:pt x="3565" y="-122"/>
                  <a:pt x="0" y="90"/>
                </a:cubicBezTo>
                <a:lnTo>
                  <a:pt x="0" y="18815"/>
                </a:lnTo>
                <a:cubicBezTo>
                  <a:pt x="2991" y="18552"/>
                  <a:pt x="6027" y="18543"/>
                  <a:pt x="9023" y="18788"/>
                </a:cubicBezTo>
                <a:cubicBezTo>
                  <a:pt x="13470" y="19152"/>
                  <a:pt x="17749" y="20067"/>
                  <a:pt x="21600" y="21478"/>
                </a:cubicBezTo>
                <a:lnTo>
                  <a:pt x="21600" y="3710"/>
                </a:lnTo>
                <a:cubicBezTo>
                  <a:pt x="18311" y="2240"/>
                  <a:pt x="14589" y="1172"/>
                  <a:pt x="10638" y="5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3" name="Shape 59200">
            <a:extLst>
              <a:ext uri="{FF2B5EF4-FFF2-40B4-BE49-F238E27FC236}">
                <a16:creationId xmlns:a16="http://schemas.microsoft.com/office/drawing/2014/main" id="{4558A473-5168-174E-B0CD-746B5AC64C8F}"/>
              </a:ext>
            </a:extLst>
          </p:cNvPr>
          <p:cNvSpPr/>
          <p:nvPr/>
        </p:nvSpPr>
        <p:spPr>
          <a:xfrm>
            <a:off x="5295762" y="3579988"/>
            <a:ext cx="698070" cy="1525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0" extrusionOk="0">
                <a:moveTo>
                  <a:pt x="12323" y="952"/>
                </a:moveTo>
                <a:cubicBezTo>
                  <a:pt x="8456" y="171"/>
                  <a:pt x="4209" y="-140"/>
                  <a:pt x="0" y="58"/>
                </a:cubicBezTo>
                <a:lnTo>
                  <a:pt x="0" y="17713"/>
                </a:lnTo>
                <a:cubicBezTo>
                  <a:pt x="3567" y="17650"/>
                  <a:pt x="7130" y="17882"/>
                  <a:pt x="10514" y="18399"/>
                </a:cubicBezTo>
                <a:cubicBezTo>
                  <a:pt x="14663" y="19033"/>
                  <a:pt x="18450" y="20078"/>
                  <a:pt x="21600" y="21460"/>
                </a:cubicBezTo>
                <a:lnTo>
                  <a:pt x="21600" y="4273"/>
                </a:lnTo>
                <a:cubicBezTo>
                  <a:pt x="19161" y="2834"/>
                  <a:pt x="15975" y="1690"/>
                  <a:pt x="12323" y="95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4" name="Shape 59201">
            <a:extLst>
              <a:ext uri="{FF2B5EF4-FFF2-40B4-BE49-F238E27FC236}">
                <a16:creationId xmlns:a16="http://schemas.microsoft.com/office/drawing/2014/main" id="{06DCA354-3FD5-794A-97DE-AB78431022FD}"/>
              </a:ext>
            </a:extLst>
          </p:cNvPr>
          <p:cNvSpPr/>
          <p:nvPr/>
        </p:nvSpPr>
        <p:spPr>
          <a:xfrm flipH="1">
            <a:off x="5990601" y="3779631"/>
            <a:ext cx="971450" cy="1327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30" extrusionOk="0">
                <a:moveTo>
                  <a:pt x="9720" y="103"/>
                </a:moveTo>
                <a:cubicBezTo>
                  <a:pt x="6438" y="-170"/>
                  <a:pt x="3115" y="101"/>
                  <a:pt x="0" y="898"/>
                </a:cubicBezTo>
                <a:lnTo>
                  <a:pt x="0" y="21417"/>
                </a:lnTo>
                <a:cubicBezTo>
                  <a:pt x="3493" y="20616"/>
                  <a:pt x="7135" y="20210"/>
                  <a:pt x="10797" y="20212"/>
                </a:cubicBezTo>
                <a:cubicBezTo>
                  <a:pt x="14463" y="20214"/>
                  <a:pt x="18106" y="20625"/>
                  <a:pt x="21600" y="21430"/>
                </a:cubicBezTo>
                <a:lnTo>
                  <a:pt x="21600" y="3909"/>
                </a:lnTo>
                <a:cubicBezTo>
                  <a:pt x="18261" y="1797"/>
                  <a:pt x="14119" y="468"/>
                  <a:pt x="9720" y="10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5" name="Shape 59202">
            <a:extLst>
              <a:ext uri="{FF2B5EF4-FFF2-40B4-BE49-F238E27FC236}">
                <a16:creationId xmlns:a16="http://schemas.microsoft.com/office/drawing/2014/main" id="{73815AD5-2172-2E4A-B015-CE08ED6E0896}"/>
              </a:ext>
            </a:extLst>
          </p:cNvPr>
          <p:cNvSpPr/>
          <p:nvPr/>
        </p:nvSpPr>
        <p:spPr>
          <a:xfrm flipH="1">
            <a:off x="5990600" y="3667250"/>
            <a:ext cx="887615" cy="1439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8" extrusionOk="0">
                <a:moveTo>
                  <a:pt x="10638" y="571"/>
                </a:moveTo>
                <a:cubicBezTo>
                  <a:pt x="7162" y="43"/>
                  <a:pt x="3565" y="-122"/>
                  <a:pt x="0" y="90"/>
                </a:cubicBezTo>
                <a:lnTo>
                  <a:pt x="0" y="18815"/>
                </a:lnTo>
                <a:cubicBezTo>
                  <a:pt x="2991" y="18552"/>
                  <a:pt x="6027" y="18543"/>
                  <a:pt x="9023" y="18788"/>
                </a:cubicBezTo>
                <a:cubicBezTo>
                  <a:pt x="13470" y="19152"/>
                  <a:pt x="17749" y="20067"/>
                  <a:pt x="21600" y="21478"/>
                </a:cubicBezTo>
                <a:lnTo>
                  <a:pt x="21600" y="3710"/>
                </a:lnTo>
                <a:cubicBezTo>
                  <a:pt x="18311" y="2240"/>
                  <a:pt x="14589" y="1172"/>
                  <a:pt x="10638" y="5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6" name="Shape 59203">
            <a:extLst>
              <a:ext uri="{FF2B5EF4-FFF2-40B4-BE49-F238E27FC236}">
                <a16:creationId xmlns:a16="http://schemas.microsoft.com/office/drawing/2014/main" id="{14FD7AA8-D774-1349-B271-25B970A1FCAB}"/>
              </a:ext>
            </a:extLst>
          </p:cNvPr>
          <p:cNvSpPr/>
          <p:nvPr/>
        </p:nvSpPr>
        <p:spPr>
          <a:xfrm flipH="1">
            <a:off x="5990600" y="3579513"/>
            <a:ext cx="697897" cy="1522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12326" y="947"/>
                </a:moveTo>
                <a:cubicBezTo>
                  <a:pt x="8449" y="179"/>
                  <a:pt x="4209" y="-132"/>
                  <a:pt x="0" y="51"/>
                </a:cubicBezTo>
                <a:lnTo>
                  <a:pt x="0" y="17745"/>
                </a:lnTo>
                <a:cubicBezTo>
                  <a:pt x="3568" y="17684"/>
                  <a:pt x="7130" y="17917"/>
                  <a:pt x="10516" y="18433"/>
                </a:cubicBezTo>
                <a:cubicBezTo>
                  <a:pt x="14648" y="19062"/>
                  <a:pt x="18425" y="20099"/>
                  <a:pt x="21579" y="21468"/>
                </a:cubicBezTo>
                <a:lnTo>
                  <a:pt x="21600" y="4145"/>
                </a:lnTo>
                <a:cubicBezTo>
                  <a:pt x="19108" y="2760"/>
                  <a:pt x="15931" y="1661"/>
                  <a:pt x="12326" y="94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7" name="Shape 59204">
            <a:extLst>
              <a:ext uri="{FF2B5EF4-FFF2-40B4-BE49-F238E27FC236}">
                <a16:creationId xmlns:a16="http://schemas.microsoft.com/office/drawing/2014/main" id="{826C3BF7-3020-DC4C-AD75-B9ACB468315C}"/>
              </a:ext>
            </a:extLst>
          </p:cNvPr>
          <p:cNvSpPr/>
          <p:nvPr/>
        </p:nvSpPr>
        <p:spPr>
          <a:xfrm>
            <a:off x="5474337" y="4928092"/>
            <a:ext cx="138957" cy="317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" y="0"/>
                </a:moveTo>
                <a:lnTo>
                  <a:pt x="0" y="21600"/>
                </a:lnTo>
                <a:lnTo>
                  <a:pt x="10775" y="18739"/>
                </a:lnTo>
                <a:lnTo>
                  <a:pt x="21550" y="21600"/>
                </a:lnTo>
                <a:lnTo>
                  <a:pt x="21600" y="1754"/>
                </a:lnTo>
                <a:cubicBezTo>
                  <a:pt x="18073" y="1261"/>
                  <a:pt x="14478" y="867"/>
                  <a:pt x="10836" y="572"/>
                </a:cubicBezTo>
                <a:cubicBezTo>
                  <a:pt x="7282" y="285"/>
                  <a:pt x="3690" y="94"/>
                  <a:pt x="82" y="0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9" name="Shape 59207">
            <a:extLst>
              <a:ext uri="{FF2B5EF4-FFF2-40B4-BE49-F238E27FC236}">
                <a16:creationId xmlns:a16="http://schemas.microsoft.com/office/drawing/2014/main" id="{ACD0F130-C9DB-F743-BE11-EEB609D66986}"/>
              </a:ext>
            </a:extLst>
          </p:cNvPr>
          <p:cNvSpPr/>
          <p:nvPr/>
        </p:nvSpPr>
        <p:spPr>
          <a:xfrm flipV="1">
            <a:off x="5989226" y="2838570"/>
            <a:ext cx="0" cy="1035228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0" name="Shape 59208">
            <a:extLst>
              <a:ext uri="{FF2B5EF4-FFF2-40B4-BE49-F238E27FC236}">
                <a16:creationId xmlns:a16="http://schemas.microsoft.com/office/drawing/2014/main" id="{70EA8B07-CF3B-414E-AF24-BBE9F7511877}"/>
              </a:ext>
            </a:extLst>
          </p:cNvPr>
          <p:cNvSpPr/>
          <p:nvPr/>
        </p:nvSpPr>
        <p:spPr>
          <a:xfrm rot="16200000" flipV="1">
            <a:off x="7293418" y="4175073"/>
            <a:ext cx="0" cy="497293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1" name="Shape 59209">
            <a:extLst>
              <a:ext uri="{FF2B5EF4-FFF2-40B4-BE49-F238E27FC236}">
                <a16:creationId xmlns:a16="http://schemas.microsoft.com/office/drawing/2014/main" id="{2C0248EC-CC6F-0B4B-BB96-E0B3037FDC5B}"/>
              </a:ext>
            </a:extLst>
          </p:cNvPr>
          <p:cNvSpPr/>
          <p:nvPr/>
        </p:nvSpPr>
        <p:spPr>
          <a:xfrm rot="16200000" flipV="1">
            <a:off x="4684090" y="4176017"/>
            <a:ext cx="0" cy="495404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2" name="Shape 59211">
            <a:extLst>
              <a:ext uri="{FF2B5EF4-FFF2-40B4-BE49-F238E27FC236}">
                <a16:creationId xmlns:a16="http://schemas.microsoft.com/office/drawing/2014/main" id="{7225595B-FF43-5743-837D-16F62167F68F}"/>
              </a:ext>
            </a:extLst>
          </p:cNvPr>
          <p:cNvSpPr/>
          <p:nvPr/>
        </p:nvSpPr>
        <p:spPr>
          <a:xfrm flipH="1" flipV="1">
            <a:off x="4890962" y="3318357"/>
            <a:ext cx="359272" cy="324101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3" name="Shape 59212">
            <a:extLst>
              <a:ext uri="{FF2B5EF4-FFF2-40B4-BE49-F238E27FC236}">
                <a16:creationId xmlns:a16="http://schemas.microsoft.com/office/drawing/2014/main" id="{67FA1401-857D-4B41-9FDE-DEC74E99C918}"/>
              </a:ext>
            </a:extLst>
          </p:cNvPr>
          <p:cNvSpPr/>
          <p:nvPr/>
        </p:nvSpPr>
        <p:spPr>
          <a:xfrm flipV="1">
            <a:off x="6687296" y="3318357"/>
            <a:ext cx="400194" cy="361019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4" name="Shape 59214">
            <a:extLst>
              <a:ext uri="{FF2B5EF4-FFF2-40B4-BE49-F238E27FC236}">
                <a16:creationId xmlns:a16="http://schemas.microsoft.com/office/drawing/2014/main" id="{D5773B72-AEFC-E648-9A0A-DEF634AE322C}"/>
              </a:ext>
            </a:extLst>
          </p:cNvPr>
          <p:cNvSpPr/>
          <p:nvPr/>
        </p:nvSpPr>
        <p:spPr>
          <a:xfrm rot="10800000" flipV="1">
            <a:off x="4890962" y="5173830"/>
            <a:ext cx="398995" cy="359936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5" name="Shape 59215">
            <a:extLst>
              <a:ext uri="{FF2B5EF4-FFF2-40B4-BE49-F238E27FC236}">
                <a16:creationId xmlns:a16="http://schemas.microsoft.com/office/drawing/2014/main" id="{72F511C9-504C-B545-8019-8B82CB8B361A}"/>
              </a:ext>
            </a:extLst>
          </p:cNvPr>
          <p:cNvSpPr/>
          <p:nvPr/>
        </p:nvSpPr>
        <p:spPr>
          <a:xfrm rot="10800000" flipH="1" flipV="1">
            <a:off x="6688496" y="5173830"/>
            <a:ext cx="398994" cy="359936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6" name="Shape 59218">
            <a:extLst>
              <a:ext uri="{FF2B5EF4-FFF2-40B4-BE49-F238E27FC236}">
                <a16:creationId xmlns:a16="http://schemas.microsoft.com/office/drawing/2014/main" id="{BB4318FE-E0A7-6140-A1D8-D0E6B4F63B35}"/>
              </a:ext>
            </a:extLst>
          </p:cNvPr>
          <p:cNvSpPr/>
          <p:nvPr/>
        </p:nvSpPr>
        <p:spPr>
          <a:xfrm>
            <a:off x="7544744" y="3990343"/>
            <a:ext cx="845177" cy="845177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7" name="Shape 59221">
            <a:extLst>
              <a:ext uri="{FF2B5EF4-FFF2-40B4-BE49-F238E27FC236}">
                <a16:creationId xmlns:a16="http://schemas.microsoft.com/office/drawing/2014/main" id="{6221A9DF-E2DD-7F48-BE94-D06223C5D2DD}"/>
              </a:ext>
            </a:extLst>
          </p:cNvPr>
          <p:cNvSpPr/>
          <p:nvPr/>
        </p:nvSpPr>
        <p:spPr>
          <a:xfrm>
            <a:off x="6986616" y="2591890"/>
            <a:ext cx="845177" cy="845177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8" name="Shape 59224">
            <a:extLst>
              <a:ext uri="{FF2B5EF4-FFF2-40B4-BE49-F238E27FC236}">
                <a16:creationId xmlns:a16="http://schemas.microsoft.com/office/drawing/2014/main" id="{34423D7E-3BE6-014A-A351-10FB85C56104}"/>
              </a:ext>
            </a:extLst>
          </p:cNvPr>
          <p:cNvSpPr/>
          <p:nvPr/>
        </p:nvSpPr>
        <p:spPr>
          <a:xfrm>
            <a:off x="4189711" y="2591890"/>
            <a:ext cx="845177" cy="845177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9" name="Shape 59227">
            <a:extLst>
              <a:ext uri="{FF2B5EF4-FFF2-40B4-BE49-F238E27FC236}">
                <a16:creationId xmlns:a16="http://schemas.microsoft.com/office/drawing/2014/main" id="{4EEE35FB-F13E-E147-92B4-3DDF370EA312}"/>
              </a:ext>
            </a:extLst>
          </p:cNvPr>
          <p:cNvSpPr/>
          <p:nvPr/>
        </p:nvSpPr>
        <p:spPr>
          <a:xfrm>
            <a:off x="5567033" y="2012633"/>
            <a:ext cx="845177" cy="845177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50" name="Shape 59230">
            <a:extLst>
              <a:ext uri="{FF2B5EF4-FFF2-40B4-BE49-F238E27FC236}">
                <a16:creationId xmlns:a16="http://schemas.microsoft.com/office/drawing/2014/main" id="{BCC6D250-BD9B-B44C-AD45-480F3D5F9C9E}"/>
              </a:ext>
            </a:extLst>
          </p:cNvPr>
          <p:cNvSpPr/>
          <p:nvPr/>
        </p:nvSpPr>
        <p:spPr>
          <a:xfrm>
            <a:off x="6986616" y="5373856"/>
            <a:ext cx="845177" cy="84517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51" name="Shape 59233">
            <a:extLst>
              <a:ext uri="{FF2B5EF4-FFF2-40B4-BE49-F238E27FC236}">
                <a16:creationId xmlns:a16="http://schemas.microsoft.com/office/drawing/2014/main" id="{E8335918-488E-FF4C-9AF0-0C3B1DF1155B}"/>
              </a:ext>
            </a:extLst>
          </p:cNvPr>
          <p:cNvSpPr/>
          <p:nvPr/>
        </p:nvSpPr>
        <p:spPr>
          <a:xfrm>
            <a:off x="4118738" y="5317534"/>
            <a:ext cx="845177" cy="845177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52" name="Shape 59236">
            <a:extLst>
              <a:ext uri="{FF2B5EF4-FFF2-40B4-BE49-F238E27FC236}">
                <a16:creationId xmlns:a16="http://schemas.microsoft.com/office/drawing/2014/main" id="{B4FA75E9-4DBA-DC42-8D75-A0C96CCA4E1C}"/>
              </a:ext>
            </a:extLst>
          </p:cNvPr>
          <p:cNvSpPr/>
          <p:nvPr/>
        </p:nvSpPr>
        <p:spPr>
          <a:xfrm>
            <a:off x="3589324" y="3990343"/>
            <a:ext cx="845177" cy="845177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54" name="Freeform 754">
            <a:extLst>
              <a:ext uri="{FF2B5EF4-FFF2-40B4-BE49-F238E27FC236}">
                <a16:creationId xmlns:a16="http://schemas.microsoft.com/office/drawing/2014/main" id="{B5332F93-443C-304B-9719-CD444F5CC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2290" y="2766163"/>
            <a:ext cx="457366" cy="445455"/>
          </a:xfrm>
          <a:custGeom>
            <a:avLst/>
            <a:gdLst>
              <a:gd name="T0" fmla="*/ 164262 w 304441"/>
              <a:gd name="T1" fmla="*/ 237849 h 296502"/>
              <a:gd name="T2" fmla="*/ 168934 w 304441"/>
              <a:gd name="T3" fmla="*/ 236770 h 296502"/>
              <a:gd name="T4" fmla="*/ 273529 w 304441"/>
              <a:gd name="T5" fmla="*/ 216619 h 296502"/>
              <a:gd name="T6" fmla="*/ 265622 w 304441"/>
              <a:gd name="T7" fmla="*/ 196109 h 296502"/>
              <a:gd name="T8" fmla="*/ 30911 w 304441"/>
              <a:gd name="T9" fmla="*/ 216619 h 296502"/>
              <a:gd name="T10" fmla="*/ 35224 w 304441"/>
              <a:gd name="T11" fmla="*/ 217339 h 296502"/>
              <a:gd name="T12" fmla="*/ 140179 w 304441"/>
              <a:gd name="T13" fmla="*/ 237849 h 296502"/>
              <a:gd name="T14" fmla="*/ 112144 w 304441"/>
              <a:gd name="T15" fmla="*/ 156167 h 296502"/>
              <a:gd name="T16" fmla="*/ 93453 w 304441"/>
              <a:gd name="T17" fmla="*/ 160845 h 296502"/>
              <a:gd name="T18" fmla="*/ 53915 w 304441"/>
              <a:gd name="T19" fmla="*/ 187473 h 296502"/>
              <a:gd name="T20" fmla="*/ 250885 w 304441"/>
              <a:gd name="T21" fmla="*/ 187473 h 296502"/>
              <a:gd name="T22" fmla="*/ 210988 w 304441"/>
              <a:gd name="T23" fmla="*/ 160845 h 296502"/>
              <a:gd name="T24" fmla="*/ 200564 w 304441"/>
              <a:gd name="T25" fmla="*/ 157967 h 296502"/>
              <a:gd name="T26" fmla="*/ 191938 w 304441"/>
              <a:gd name="T27" fmla="*/ 156167 h 296502"/>
              <a:gd name="T28" fmla="*/ 152041 w 304441"/>
              <a:gd name="T29" fmla="*/ 178117 h 296502"/>
              <a:gd name="T30" fmla="*/ 112144 w 304441"/>
              <a:gd name="T31" fmla="*/ 156167 h 296502"/>
              <a:gd name="T32" fmla="*/ 120770 w 304441"/>
              <a:gd name="T33" fmla="*/ 152209 h 296502"/>
              <a:gd name="T34" fmla="*/ 183671 w 304441"/>
              <a:gd name="T35" fmla="*/ 152209 h 296502"/>
              <a:gd name="T36" fmla="*/ 152041 w 304441"/>
              <a:gd name="T37" fmla="*/ 142134 h 296502"/>
              <a:gd name="T38" fmla="*/ 179097 w 304441"/>
              <a:gd name="T39" fmla="*/ 34884 h 296502"/>
              <a:gd name="T40" fmla="*/ 195397 w 304441"/>
              <a:gd name="T41" fmla="*/ 43454 h 296502"/>
              <a:gd name="T42" fmla="*/ 160889 w 304441"/>
              <a:gd name="T43" fmla="*/ 45903 h 296502"/>
              <a:gd name="T44" fmla="*/ 114758 w 304441"/>
              <a:gd name="T45" fmla="*/ 44853 h 296502"/>
              <a:gd name="T46" fmla="*/ 118390 w 304441"/>
              <a:gd name="T47" fmla="*/ 36458 h 296502"/>
              <a:gd name="T48" fmla="*/ 179097 w 304441"/>
              <a:gd name="T49" fmla="*/ 34884 h 296502"/>
              <a:gd name="T50" fmla="*/ 103517 w 304441"/>
              <a:gd name="T51" fmla="*/ 49657 h 296502"/>
              <a:gd name="T52" fmla="*/ 101360 w 304441"/>
              <a:gd name="T53" fmla="*/ 62971 h 296502"/>
              <a:gd name="T54" fmla="*/ 93812 w 304441"/>
              <a:gd name="T55" fmla="*/ 75205 h 296502"/>
              <a:gd name="T56" fmla="*/ 98844 w 304441"/>
              <a:gd name="T57" fmla="*/ 85640 h 296502"/>
              <a:gd name="T58" fmla="*/ 102798 w 304441"/>
              <a:gd name="T59" fmla="*/ 85640 h 296502"/>
              <a:gd name="T60" fmla="*/ 128678 w 304441"/>
              <a:gd name="T61" fmla="*/ 125222 h 296502"/>
              <a:gd name="T62" fmla="*/ 198767 w 304441"/>
              <a:gd name="T63" fmla="*/ 88519 h 296502"/>
              <a:gd name="T64" fmla="*/ 205237 w 304441"/>
              <a:gd name="T65" fmla="*/ 85640 h 296502"/>
              <a:gd name="T66" fmla="*/ 210269 w 304441"/>
              <a:gd name="T67" fmla="*/ 75205 h 296502"/>
              <a:gd name="T68" fmla="*/ 203080 w 304441"/>
              <a:gd name="T69" fmla="*/ 62971 h 296502"/>
              <a:gd name="T70" fmla="*/ 200924 w 304441"/>
              <a:gd name="T71" fmla="*/ 50017 h 296502"/>
              <a:gd name="T72" fmla="*/ 152041 w 304441"/>
              <a:gd name="T73" fmla="*/ 0 h 296502"/>
              <a:gd name="T74" fmla="*/ 210269 w 304441"/>
              <a:gd name="T75" fmla="*/ 55054 h 296502"/>
              <a:gd name="T76" fmla="*/ 212426 w 304441"/>
              <a:gd name="T77" fmla="*/ 92117 h 296502"/>
              <a:gd name="T78" fmla="*/ 182952 w 304441"/>
              <a:gd name="T79" fmla="*/ 130979 h 296502"/>
              <a:gd name="T80" fmla="*/ 202721 w 304441"/>
              <a:gd name="T81" fmla="*/ 148971 h 296502"/>
              <a:gd name="T82" fmla="*/ 235789 w 304441"/>
              <a:gd name="T83" fmla="*/ 160845 h 296502"/>
              <a:gd name="T84" fmla="*/ 278921 w 304441"/>
              <a:gd name="T85" fmla="*/ 187473 h 296502"/>
              <a:gd name="T86" fmla="*/ 282875 w 304441"/>
              <a:gd name="T87" fmla="*/ 215180 h 296502"/>
              <a:gd name="T88" fmla="*/ 302644 w 304441"/>
              <a:gd name="T89" fmla="*/ 212661 h 296502"/>
              <a:gd name="T90" fmla="*/ 304441 w 304441"/>
              <a:gd name="T91" fmla="*/ 291824 h 296502"/>
              <a:gd name="T92" fmla="*/ 295455 w 304441"/>
              <a:gd name="T93" fmla="*/ 291824 h 296502"/>
              <a:gd name="T94" fmla="*/ 157073 w 304441"/>
              <a:gd name="T95" fmla="*/ 248644 h 296502"/>
              <a:gd name="T96" fmla="*/ 152400 w 304441"/>
              <a:gd name="T97" fmla="*/ 296502 h 296502"/>
              <a:gd name="T98" fmla="*/ 147728 w 304441"/>
              <a:gd name="T99" fmla="*/ 248644 h 296502"/>
              <a:gd name="T100" fmla="*/ 9345 w 304441"/>
              <a:gd name="T101" fmla="*/ 291824 h 296502"/>
              <a:gd name="T102" fmla="*/ 0 w 304441"/>
              <a:gd name="T103" fmla="*/ 291824 h 296502"/>
              <a:gd name="T104" fmla="*/ 1437 w 304441"/>
              <a:gd name="T105" fmla="*/ 212661 h 296502"/>
              <a:gd name="T106" fmla="*/ 21566 w 304441"/>
              <a:gd name="T107" fmla="*/ 215180 h 296502"/>
              <a:gd name="T108" fmla="*/ 25520 w 304441"/>
              <a:gd name="T109" fmla="*/ 187473 h 296502"/>
              <a:gd name="T110" fmla="*/ 68652 w 304441"/>
              <a:gd name="T111" fmla="*/ 160845 h 296502"/>
              <a:gd name="T112" fmla="*/ 101720 w 304441"/>
              <a:gd name="T113" fmla="*/ 148971 h 296502"/>
              <a:gd name="T114" fmla="*/ 121129 w 304441"/>
              <a:gd name="T115" fmla="*/ 130979 h 296502"/>
              <a:gd name="T116" fmla="*/ 92015 w 304441"/>
              <a:gd name="T117" fmla="*/ 92117 h 296502"/>
              <a:gd name="T118" fmla="*/ 94171 w 304441"/>
              <a:gd name="T119" fmla="*/ 55054 h 296502"/>
              <a:gd name="T120" fmla="*/ 152041 w 304441"/>
              <a:gd name="T121" fmla="*/ 0 h 296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04441" h="296502">
                <a:moveTo>
                  <a:pt x="265622" y="196109"/>
                </a:moveTo>
                <a:cubicBezTo>
                  <a:pt x="244056" y="196109"/>
                  <a:pt x="198767" y="200787"/>
                  <a:pt x="164262" y="237849"/>
                </a:cubicBezTo>
                <a:lnTo>
                  <a:pt x="169294" y="236770"/>
                </a:lnTo>
                <a:cubicBezTo>
                  <a:pt x="168934" y="236770"/>
                  <a:pt x="168934" y="236770"/>
                  <a:pt x="168934" y="236770"/>
                </a:cubicBezTo>
                <a:lnTo>
                  <a:pt x="268857" y="217339"/>
                </a:lnTo>
                <a:lnTo>
                  <a:pt x="273529" y="216619"/>
                </a:lnTo>
                <a:lnTo>
                  <a:pt x="273529" y="196109"/>
                </a:lnTo>
                <a:cubicBezTo>
                  <a:pt x="271373" y="196109"/>
                  <a:pt x="268497" y="196109"/>
                  <a:pt x="265622" y="196109"/>
                </a:cubicBezTo>
                <a:close/>
                <a:moveTo>
                  <a:pt x="30911" y="196109"/>
                </a:moveTo>
                <a:lnTo>
                  <a:pt x="30911" y="216619"/>
                </a:lnTo>
                <a:lnTo>
                  <a:pt x="32708" y="216979"/>
                </a:lnTo>
                <a:lnTo>
                  <a:pt x="35224" y="217339"/>
                </a:lnTo>
                <a:lnTo>
                  <a:pt x="136226" y="237130"/>
                </a:lnTo>
                <a:lnTo>
                  <a:pt x="140179" y="237849"/>
                </a:lnTo>
                <a:cubicBezTo>
                  <a:pt x="100282" y="195029"/>
                  <a:pt x="46007" y="195389"/>
                  <a:pt x="30911" y="196109"/>
                </a:cubicBezTo>
                <a:close/>
                <a:moveTo>
                  <a:pt x="112144" y="156167"/>
                </a:moveTo>
                <a:cubicBezTo>
                  <a:pt x="109627" y="156527"/>
                  <a:pt x="106752" y="157247"/>
                  <a:pt x="104236" y="157607"/>
                </a:cubicBezTo>
                <a:cubicBezTo>
                  <a:pt x="101001" y="158686"/>
                  <a:pt x="97406" y="159766"/>
                  <a:pt x="93453" y="160845"/>
                </a:cubicBezTo>
                <a:cubicBezTo>
                  <a:pt x="86264" y="163364"/>
                  <a:pt x="79075" y="166243"/>
                  <a:pt x="72605" y="169121"/>
                </a:cubicBezTo>
                <a:cubicBezTo>
                  <a:pt x="61822" y="174519"/>
                  <a:pt x="55712" y="179197"/>
                  <a:pt x="53915" y="187473"/>
                </a:cubicBezTo>
                <a:cubicBezTo>
                  <a:pt x="80513" y="189992"/>
                  <a:pt x="121129" y="200427"/>
                  <a:pt x="152041" y="237490"/>
                </a:cubicBezTo>
                <a:cubicBezTo>
                  <a:pt x="183312" y="200427"/>
                  <a:pt x="223928" y="189992"/>
                  <a:pt x="250885" y="187473"/>
                </a:cubicBezTo>
                <a:cubicBezTo>
                  <a:pt x="248729" y="179197"/>
                  <a:pt x="242618" y="174519"/>
                  <a:pt x="231835" y="169121"/>
                </a:cubicBezTo>
                <a:cubicBezTo>
                  <a:pt x="225365" y="166243"/>
                  <a:pt x="218536" y="163364"/>
                  <a:pt x="210988" y="160845"/>
                </a:cubicBezTo>
                <a:cubicBezTo>
                  <a:pt x="207753" y="159766"/>
                  <a:pt x="204518" y="159046"/>
                  <a:pt x="202002" y="158326"/>
                </a:cubicBezTo>
                <a:lnTo>
                  <a:pt x="200564" y="157967"/>
                </a:lnTo>
                <a:cubicBezTo>
                  <a:pt x="200564" y="157967"/>
                  <a:pt x="200564" y="157967"/>
                  <a:pt x="200205" y="157607"/>
                </a:cubicBezTo>
                <a:cubicBezTo>
                  <a:pt x="197329" y="157247"/>
                  <a:pt x="194813" y="156527"/>
                  <a:pt x="191938" y="156167"/>
                </a:cubicBezTo>
                <a:cubicBezTo>
                  <a:pt x="186187" y="168042"/>
                  <a:pt x="161746" y="175598"/>
                  <a:pt x="153479" y="178117"/>
                </a:cubicBezTo>
                <a:cubicBezTo>
                  <a:pt x="153119" y="178117"/>
                  <a:pt x="152400" y="178117"/>
                  <a:pt x="152041" y="178117"/>
                </a:cubicBezTo>
                <a:cubicBezTo>
                  <a:pt x="151681" y="178117"/>
                  <a:pt x="151322" y="178117"/>
                  <a:pt x="150963" y="178117"/>
                </a:cubicBezTo>
                <a:cubicBezTo>
                  <a:pt x="142696" y="175598"/>
                  <a:pt x="118254" y="168042"/>
                  <a:pt x="112144" y="156167"/>
                </a:cubicBezTo>
                <a:close/>
                <a:moveTo>
                  <a:pt x="129396" y="136736"/>
                </a:moveTo>
                <a:cubicBezTo>
                  <a:pt x="127959" y="141774"/>
                  <a:pt x="125083" y="147172"/>
                  <a:pt x="120770" y="152209"/>
                </a:cubicBezTo>
                <a:cubicBezTo>
                  <a:pt x="123286" y="157247"/>
                  <a:pt x="138023" y="164803"/>
                  <a:pt x="152041" y="168762"/>
                </a:cubicBezTo>
                <a:cubicBezTo>
                  <a:pt x="166059" y="164803"/>
                  <a:pt x="181155" y="157247"/>
                  <a:pt x="183671" y="152209"/>
                </a:cubicBezTo>
                <a:cubicBezTo>
                  <a:pt x="178998" y="147172"/>
                  <a:pt x="176482" y="141774"/>
                  <a:pt x="174685" y="136736"/>
                </a:cubicBezTo>
                <a:cubicBezTo>
                  <a:pt x="167856" y="140335"/>
                  <a:pt x="159948" y="142134"/>
                  <a:pt x="152041" y="142134"/>
                </a:cubicBezTo>
                <a:cubicBezTo>
                  <a:pt x="144493" y="142134"/>
                  <a:pt x="136585" y="140335"/>
                  <a:pt x="129396" y="136736"/>
                </a:cubicBezTo>
                <a:close/>
                <a:moveTo>
                  <a:pt x="179097" y="34884"/>
                </a:moveTo>
                <a:cubicBezTo>
                  <a:pt x="186498" y="35759"/>
                  <a:pt x="192310" y="37683"/>
                  <a:pt x="192855" y="37858"/>
                </a:cubicBezTo>
                <a:cubicBezTo>
                  <a:pt x="195034" y="38907"/>
                  <a:pt x="196487" y="41356"/>
                  <a:pt x="195397" y="43454"/>
                </a:cubicBezTo>
                <a:cubicBezTo>
                  <a:pt x="194671" y="45903"/>
                  <a:pt x="192128" y="47302"/>
                  <a:pt x="189585" y="46602"/>
                </a:cubicBezTo>
                <a:cubicBezTo>
                  <a:pt x="184500" y="44504"/>
                  <a:pt x="169244" y="41006"/>
                  <a:pt x="160889" y="45903"/>
                </a:cubicBezTo>
                <a:cubicBezTo>
                  <a:pt x="155077" y="49051"/>
                  <a:pt x="148539" y="50450"/>
                  <a:pt x="142001" y="50450"/>
                </a:cubicBezTo>
                <a:cubicBezTo>
                  <a:pt x="128198" y="50450"/>
                  <a:pt x="115484" y="45203"/>
                  <a:pt x="114758" y="44853"/>
                </a:cubicBezTo>
                <a:cubicBezTo>
                  <a:pt x="112215" y="44154"/>
                  <a:pt x="111125" y="41356"/>
                  <a:pt x="112215" y="38907"/>
                </a:cubicBezTo>
                <a:cubicBezTo>
                  <a:pt x="113305" y="36458"/>
                  <a:pt x="115847" y="35409"/>
                  <a:pt x="118390" y="36458"/>
                </a:cubicBezTo>
                <a:cubicBezTo>
                  <a:pt x="118390" y="36458"/>
                  <a:pt x="142364" y="46253"/>
                  <a:pt x="155804" y="38207"/>
                </a:cubicBezTo>
                <a:cubicBezTo>
                  <a:pt x="162705" y="34185"/>
                  <a:pt x="171696" y="34010"/>
                  <a:pt x="179097" y="34884"/>
                </a:cubicBezTo>
                <a:close/>
                <a:moveTo>
                  <a:pt x="152041" y="8996"/>
                </a:moveTo>
                <a:cubicBezTo>
                  <a:pt x="105673" y="8996"/>
                  <a:pt x="103517" y="45339"/>
                  <a:pt x="103517" y="49657"/>
                </a:cubicBezTo>
                <a:cubicBezTo>
                  <a:pt x="103517" y="51096"/>
                  <a:pt x="103517" y="58293"/>
                  <a:pt x="103517" y="59372"/>
                </a:cubicBezTo>
                <a:cubicBezTo>
                  <a:pt x="103517" y="60812"/>
                  <a:pt x="102438" y="62251"/>
                  <a:pt x="101360" y="62971"/>
                </a:cubicBezTo>
                <a:cubicBezTo>
                  <a:pt x="100282" y="64050"/>
                  <a:pt x="98844" y="64410"/>
                  <a:pt x="97406" y="64050"/>
                </a:cubicBezTo>
                <a:cubicBezTo>
                  <a:pt x="95609" y="64050"/>
                  <a:pt x="93093" y="68368"/>
                  <a:pt x="93812" y="75205"/>
                </a:cubicBezTo>
                <a:cubicBezTo>
                  <a:pt x="94171" y="80243"/>
                  <a:pt x="96328" y="83841"/>
                  <a:pt x="97766" y="85280"/>
                </a:cubicBezTo>
                <a:cubicBezTo>
                  <a:pt x="98125" y="85280"/>
                  <a:pt x="98844" y="85640"/>
                  <a:pt x="98844" y="85640"/>
                </a:cubicBezTo>
                <a:cubicBezTo>
                  <a:pt x="99563" y="85280"/>
                  <a:pt x="100282" y="85280"/>
                  <a:pt x="101001" y="85280"/>
                </a:cubicBezTo>
                <a:cubicBezTo>
                  <a:pt x="101720" y="85280"/>
                  <a:pt x="102438" y="85280"/>
                  <a:pt x="102798" y="85640"/>
                </a:cubicBezTo>
                <a:cubicBezTo>
                  <a:pt x="104236" y="86360"/>
                  <a:pt x="105314" y="87439"/>
                  <a:pt x="105673" y="88519"/>
                </a:cubicBezTo>
                <a:cubicBezTo>
                  <a:pt x="109627" y="104352"/>
                  <a:pt x="117535" y="117306"/>
                  <a:pt x="128678" y="125222"/>
                </a:cubicBezTo>
                <a:cubicBezTo>
                  <a:pt x="142696" y="135657"/>
                  <a:pt x="161027" y="135657"/>
                  <a:pt x="175404" y="125222"/>
                </a:cubicBezTo>
                <a:cubicBezTo>
                  <a:pt x="186546" y="117306"/>
                  <a:pt x="194813" y="104352"/>
                  <a:pt x="198767" y="88519"/>
                </a:cubicBezTo>
                <a:cubicBezTo>
                  <a:pt x="199127" y="87439"/>
                  <a:pt x="199846" y="86360"/>
                  <a:pt x="200924" y="85640"/>
                </a:cubicBezTo>
                <a:cubicBezTo>
                  <a:pt x="202362" y="84921"/>
                  <a:pt x="203799" y="84921"/>
                  <a:pt x="205237" y="85640"/>
                </a:cubicBezTo>
                <a:cubicBezTo>
                  <a:pt x="205596" y="85640"/>
                  <a:pt x="205956" y="85280"/>
                  <a:pt x="206315" y="85280"/>
                </a:cubicBezTo>
                <a:cubicBezTo>
                  <a:pt x="208113" y="83841"/>
                  <a:pt x="209910" y="80243"/>
                  <a:pt x="210269" y="75205"/>
                </a:cubicBezTo>
                <a:cubicBezTo>
                  <a:pt x="210988" y="68368"/>
                  <a:pt x="208472" y="64050"/>
                  <a:pt x="207394" y="63690"/>
                </a:cubicBezTo>
                <a:cubicBezTo>
                  <a:pt x="205596" y="64050"/>
                  <a:pt x="204159" y="64050"/>
                  <a:pt x="203080" y="62971"/>
                </a:cubicBezTo>
                <a:cubicBezTo>
                  <a:pt x="201643" y="62251"/>
                  <a:pt x="200924" y="60812"/>
                  <a:pt x="200924" y="59372"/>
                </a:cubicBezTo>
                <a:cubicBezTo>
                  <a:pt x="200924" y="57213"/>
                  <a:pt x="200924" y="51816"/>
                  <a:pt x="200924" y="50017"/>
                </a:cubicBezTo>
                <a:cubicBezTo>
                  <a:pt x="200564" y="42820"/>
                  <a:pt x="196611" y="8996"/>
                  <a:pt x="152041" y="8996"/>
                </a:cubicBezTo>
                <a:close/>
                <a:moveTo>
                  <a:pt x="152041" y="0"/>
                </a:moveTo>
                <a:cubicBezTo>
                  <a:pt x="206315" y="0"/>
                  <a:pt x="209910" y="44619"/>
                  <a:pt x="209910" y="49657"/>
                </a:cubicBezTo>
                <a:cubicBezTo>
                  <a:pt x="209910" y="50377"/>
                  <a:pt x="210269" y="52536"/>
                  <a:pt x="210269" y="55054"/>
                </a:cubicBezTo>
                <a:cubicBezTo>
                  <a:pt x="216379" y="57213"/>
                  <a:pt x="220693" y="65490"/>
                  <a:pt x="219614" y="75925"/>
                </a:cubicBezTo>
                <a:cubicBezTo>
                  <a:pt x="218896" y="82762"/>
                  <a:pt x="216379" y="88879"/>
                  <a:pt x="212426" y="92117"/>
                </a:cubicBezTo>
                <a:cubicBezTo>
                  <a:pt x="210269" y="93557"/>
                  <a:pt x="208472" y="94636"/>
                  <a:pt x="206315" y="94996"/>
                </a:cubicBezTo>
                <a:cubicBezTo>
                  <a:pt x="202002" y="110109"/>
                  <a:pt x="193735" y="122703"/>
                  <a:pt x="182952" y="130979"/>
                </a:cubicBezTo>
                <a:cubicBezTo>
                  <a:pt x="184030" y="136017"/>
                  <a:pt x="186187" y="141414"/>
                  <a:pt x="190860" y="146452"/>
                </a:cubicBezTo>
                <a:cubicBezTo>
                  <a:pt x="195173" y="147172"/>
                  <a:pt x="198767" y="147891"/>
                  <a:pt x="202721" y="148971"/>
                </a:cubicBezTo>
                <a:cubicBezTo>
                  <a:pt x="206315" y="149690"/>
                  <a:pt x="209550" y="150770"/>
                  <a:pt x="213863" y="152209"/>
                </a:cubicBezTo>
                <a:cubicBezTo>
                  <a:pt x="221771" y="154728"/>
                  <a:pt x="229319" y="157607"/>
                  <a:pt x="235789" y="160845"/>
                </a:cubicBezTo>
                <a:cubicBezTo>
                  <a:pt x="246572" y="166243"/>
                  <a:pt x="257355" y="172720"/>
                  <a:pt x="259871" y="186753"/>
                </a:cubicBezTo>
                <a:cubicBezTo>
                  <a:pt x="271373" y="186393"/>
                  <a:pt x="278562" y="187473"/>
                  <a:pt x="278921" y="187473"/>
                </a:cubicBezTo>
                <a:cubicBezTo>
                  <a:pt x="281078" y="187833"/>
                  <a:pt x="282875" y="189992"/>
                  <a:pt x="282875" y="191791"/>
                </a:cubicBezTo>
                <a:lnTo>
                  <a:pt x="282875" y="215180"/>
                </a:lnTo>
                <a:lnTo>
                  <a:pt x="299049" y="211942"/>
                </a:lnTo>
                <a:cubicBezTo>
                  <a:pt x="300487" y="211582"/>
                  <a:pt x="301925" y="211942"/>
                  <a:pt x="302644" y="212661"/>
                </a:cubicBezTo>
                <a:cubicBezTo>
                  <a:pt x="304081" y="213381"/>
                  <a:pt x="304441" y="215180"/>
                  <a:pt x="304441" y="216260"/>
                </a:cubicBezTo>
                <a:lnTo>
                  <a:pt x="304441" y="291824"/>
                </a:lnTo>
                <a:cubicBezTo>
                  <a:pt x="304441" y="294343"/>
                  <a:pt x="302644" y="296502"/>
                  <a:pt x="300128" y="296502"/>
                </a:cubicBezTo>
                <a:cubicBezTo>
                  <a:pt x="297252" y="296502"/>
                  <a:pt x="295455" y="294343"/>
                  <a:pt x="295455" y="291824"/>
                </a:cubicBezTo>
                <a:lnTo>
                  <a:pt x="295455" y="222017"/>
                </a:lnTo>
                <a:lnTo>
                  <a:pt x="157073" y="248644"/>
                </a:lnTo>
                <a:lnTo>
                  <a:pt x="157073" y="291824"/>
                </a:lnTo>
                <a:cubicBezTo>
                  <a:pt x="157073" y="294343"/>
                  <a:pt x="154916" y="296502"/>
                  <a:pt x="152400" y="296502"/>
                </a:cubicBezTo>
                <a:cubicBezTo>
                  <a:pt x="149884" y="296502"/>
                  <a:pt x="147728" y="294343"/>
                  <a:pt x="147728" y="291824"/>
                </a:cubicBezTo>
                <a:lnTo>
                  <a:pt x="147728" y="248644"/>
                </a:lnTo>
                <a:lnTo>
                  <a:pt x="9345" y="222017"/>
                </a:lnTo>
                <a:lnTo>
                  <a:pt x="9345" y="291824"/>
                </a:lnTo>
                <a:cubicBezTo>
                  <a:pt x="9345" y="294343"/>
                  <a:pt x="7188" y="296502"/>
                  <a:pt x="4672" y="296502"/>
                </a:cubicBezTo>
                <a:cubicBezTo>
                  <a:pt x="2156" y="296502"/>
                  <a:pt x="0" y="294343"/>
                  <a:pt x="0" y="291824"/>
                </a:cubicBezTo>
                <a:lnTo>
                  <a:pt x="0" y="216260"/>
                </a:lnTo>
                <a:cubicBezTo>
                  <a:pt x="0" y="215180"/>
                  <a:pt x="359" y="213381"/>
                  <a:pt x="1437" y="212661"/>
                </a:cubicBezTo>
                <a:cubicBezTo>
                  <a:pt x="2875" y="211942"/>
                  <a:pt x="3954" y="211582"/>
                  <a:pt x="5391" y="211942"/>
                </a:cubicBezTo>
                <a:lnTo>
                  <a:pt x="21566" y="215180"/>
                </a:lnTo>
                <a:lnTo>
                  <a:pt x="21566" y="191791"/>
                </a:lnTo>
                <a:cubicBezTo>
                  <a:pt x="21566" y="189992"/>
                  <a:pt x="23363" y="187833"/>
                  <a:pt x="25520" y="187473"/>
                </a:cubicBezTo>
                <a:cubicBezTo>
                  <a:pt x="25879" y="187473"/>
                  <a:pt x="33068" y="186393"/>
                  <a:pt x="44570" y="186753"/>
                </a:cubicBezTo>
                <a:cubicBezTo>
                  <a:pt x="47086" y="172720"/>
                  <a:pt x="57869" y="166243"/>
                  <a:pt x="68652" y="160845"/>
                </a:cubicBezTo>
                <a:cubicBezTo>
                  <a:pt x="75481" y="157607"/>
                  <a:pt x="82670" y="154728"/>
                  <a:pt x="90577" y="152209"/>
                </a:cubicBezTo>
                <a:cubicBezTo>
                  <a:pt x="94890" y="150770"/>
                  <a:pt x="98125" y="149690"/>
                  <a:pt x="101720" y="148971"/>
                </a:cubicBezTo>
                <a:cubicBezTo>
                  <a:pt x="105673" y="147891"/>
                  <a:pt x="109627" y="147172"/>
                  <a:pt x="113222" y="146452"/>
                </a:cubicBezTo>
                <a:cubicBezTo>
                  <a:pt x="117895" y="141414"/>
                  <a:pt x="120411" y="136017"/>
                  <a:pt x="121129" y="130979"/>
                </a:cubicBezTo>
                <a:cubicBezTo>
                  <a:pt x="110705" y="122703"/>
                  <a:pt x="102438" y="110109"/>
                  <a:pt x="97766" y="94996"/>
                </a:cubicBezTo>
                <a:cubicBezTo>
                  <a:pt x="95609" y="94636"/>
                  <a:pt x="93812" y="93557"/>
                  <a:pt x="92015" y="92117"/>
                </a:cubicBezTo>
                <a:cubicBezTo>
                  <a:pt x="88061" y="88879"/>
                  <a:pt x="85186" y="82762"/>
                  <a:pt x="84467" y="75925"/>
                </a:cubicBezTo>
                <a:cubicBezTo>
                  <a:pt x="83748" y="65490"/>
                  <a:pt x="87702" y="57213"/>
                  <a:pt x="94171" y="55054"/>
                </a:cubicBezTo>
                <a:cubicBezTo>
                  <a:pt x="94171" y="52536"/>
                  <a:pt x="94171" y="50017"/>
                  <a:pt x="94171" y="49657"/>
                </a:cubicBezTo>
                <a:cubicBezTo>
                  <a:pt x="94171" y="47498"/>
                  <a:pt x="95969" y="0"/>
                  <a:pt x="152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55" name="Freeform 755">
            <a:extLst>
              <a:ext uri="{FF2B5EF4-FFF2-40B4-BE49-F238E27FC236}">
                <a16:creationId xmlns:a16="http://schemas.microsoft.com/office/drawing/2014/main" id="{461E0596-06D0-E44A-BF08-325EF9AD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912" y="2196425"/>
            <a:ext cx="459749" cy="445455"/>
          </a:xfrm>
          <a:custGeom>
            <a:avLst/>
            <a:gdLst>
              <a:gd name="T0" fmla="*/ 167809 w 306026"/>
              <a:gd name="T1" fmla="*/ 267053 h 296645"/>
              <a:gd name="T2" fmla="*/ 157705 w 306026"/>
              <a:gd name="T3" fmla="*/ 218334 h 296645"/>
              <a:gd name="T4" fmla="*/ 137856 w 306026"/>
              <a:gd name="T5" fmla="*/ 267053 h 296645"/>
              <a:gd name="T6" fmla="*/ 127391 w 306026"/>
              <a:gd name="T7" fmla="*/ 218334 h 296645"/>
              <a:gd name="T8" fmla="*/ 27788 w 306026"/>
              <a:gd name="T9" fmla="*/ 209312 h 296645"/>
              <a:gd name="T10" fmla="*/ 282930 w 306026"/>
              <a:gd name="T11" fmla="*/ 176832 h 296645"/>
              <a:gd name="T12" fmla="*/ 23097 w 306026"/>
              <a:gd name="T13" fmla="*/ 176832 h 296645"/>
              <a:gd name="T14" fmla="*/ 67906 w 306026"/>
              <a:gd name="T15" fmla="*/ 153955 h 296645"/>
              <a:gd name="T16" fmla="*/ 9525 w 306026"/>
              <a:gd name="T17" fmla="*/ 153955 h 296645"/>
              <a:gd name="T18" fmla="*/ 49004 w 306026"/>
              <a:gd name="T19" fmla="*/ 130319 h 296645"/>
              <a:gd name="T20" fmla="*/ 4617 w 306026"/>
              <a:gd name="T21" fmla="*/ 139491 h 296645"/>
              <a:gd name="T22" fmla="*/ 19037 w 306026"/>
              <a:gd name="T23" fmla="*/ 111269 h 296645"/>
              <a:gd name="T24" fmla="*/ 55210 w 306026"/>
              <a:gd name="T25" fmla="*/ 120441 h 296645"/>
              <a:gd name="T26" fmla="*/ 19037 w 306026"/>
              <a:gd name="T27" fmla="*/ 111269 h 296645"/>
              <a:gd name="T28" fmla="*/ 96355 w 306026"/>
              <a:gd name="T29" fmla="*/ 167449 h 296645"/>
              <a:gd name="T30" fmla="*/ 118730 w 306026"/>
              <a:gd name="T31" fmla="*/ 127391 h 296645"/>
              <a:gd name="T32" fmla="*/ 182605 w 306026"/>
              <a:gd name="T33" fmla="*/ 167449 h 296645"/>
              <a:gd name="T34" fmla="*/ 191627 w 306026"/>
              <a:gd name="T35" fmla="*/ 132083 h 296645"/>
              <a:gd name="T36" fmla="*/ 209311 w 306026"/>
              <a:gd name="T37" fmla="*/ 127391 h 296645"/>
              <a:gd name="T38" fmla="*/ 153805 w 306026"/>
              <a:gd name="T39" fmla="*/ 42581 h 296645"/>
              <a:gd name="T40" fmla="*/ 172734 w 306026"/>
              <a:gd name="T41" fmla="*/ 61874 h 296645"/>
              <a:gd name="T42" fmla="*/ 182198 w 306026"/>
              <a:gd name="T43" fmla="*/ 61874 h 296645"/>
              <a:gd name="T44" fmla="*/ 153805 w 306026"/>
              <a:gd name="T45" fmla="*/ 33481 h 296645"/>
              <a:gd name="T46" fmla="*/ 239624 w 306026"/>
              <a:gd name="T47" fmla="*/ 38975 h 296645"/>
              <a:gd name="T48" fmla="*/ 259473 w 306026"/>
              <a:gd name="T49" fmla="*/ 0 h 296645"/>
              <a:gd name="T50" fmla="*/ 291952 w 306026"/>
              <a:gd name="T51" fmla="*/ 167449 h 296645"/>
              <a:gd name="T52" fmla="*/ 301335 w 306026"/>
              <a:gd name="T53" fmla="*/ 176832 h 296645"/>
              <a:gd name="T54" fmla="*/ 282930 w 306026"/>
              <a:gd name="T55" fmla="*/ 217251 h 296645"/>
              <a:gd name="T56" fmla="*/ 273547 w 306026"/>
              <a:gd name="T57" fmla="*/ 291954 h 296645"/>
              <a:gd name="T58" fmla="*/ 209311 w 306026"/>
              <a:gd name="T59" fmla="*/ 262361 h 296645"/>
              <a:gd name="T60" fmla="*/ 200289 w 306026"/>
              <a:gd name="T61" fmla="*/ 218334 h 296645"/>
              <a:gd name="T62" fmla="*/ 167809 w 306026"/>
              <a:gd name="T63" fmla="*/ 276436 h 296645"/>
              <a:gd name="T64" fmla="*/ 118008 w 306026"/>
              <a:gd name="T65" fmla="*/ 256948 h 296645"/>
              <a:gd name="T66" fmla="*/ 104655 w 306026"/>
              <a:gd name="T67" fmla="*/ 262361 h 296645"/>
              <a:gd name="T68" fmla="*/ 95633 w 306026"/>
              <a:gd name="T69" fmla="*/ 218334 h 296645"/>
              <a:gd name="T70" fmla="*/ 27788 w 306026"/>
              <a:gd name="T71" fmla="*/ 296645 h 296645"/>
              <a:gd name="T72" fmla="*/ 13714 w 306026"/>
              <a:gd name="T73" fmla="*/ 204620 h 296645"/>
              <a:gd name="T74" fmla="*/ 0 w 306026"/>
              <a:gd name="T75" fmla="*/ 172141 h 296645"/>
              <a:gd name="T76" fmla="*/ 87333 w 306026"/>
              <a:gd name="T77" fmla="*/ 167449 h 296645"/>
              <a:gd name="T78" fmla="*/ 187297 w 306026"/>
              <a:gd name="T79" fmla="*/ 95994 h 296645"/>
              <a:gd name="T80" fmla="*/ 282930 w 306026"/>
              <a:gd name="T81" fmla="*/ 167449 h 296645"/>
              <a:gd name="T82" fmla="*/ 259473 w 306026"/>
              <a:gd name="T83" fmla="*/ 9022 h 296645"/>
              <a:gd name="T84" fmla="*/ 243845 w 306026"/>
              <a:gd name="T85" fmla="*/ 47761 h 296645"/>
              <a:gd name="T86" fmla="*/ 236737 w 306026"/>
              <a:gd name="T87" fmla="*/ 49080 h 296645"/>
              <a:gd name="T88" fmla="*/ 239985 w 306026"/>
              <a:gd name="T89" fmla="*/ 6495 h 296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6026" h="296645">
                <a:moveTo>
                  <a:pt x="157705" y="218334"/>
                </a:moveTo>
                <a:lnTo>
                  <a:pt x="157705" y="256948"/>
                </a:lnTo>
                <a:cubicBezTo>
                  <a:pt x="157705" y="262361"/>
                  <a:pt x="162035" y="267053"/>
                  <a:pt x="167809" y="267053"/>
                </a:cubicBezTo>
                <a:cubicBezTo>
                  <a:pt x="173583" y="267053"/>
                  <a:pt x="178275" y="262361"/>
                  <a:pt x="178275" y="256948"/>
                </a:cubicBezTo>
                <a:lnTo>
                  <a:pt x="178275" y="218334"/>
                </a:lnTo>
                <a:lnTo>
                  <a:pt x="157705" y="218334"/>
                </a:lnTo>
                <a:close/>
                <a:moveTo>
                  <a:pt x="127391" y="218334"/>
                </a:moveTo>
                <a:lnTo>
                  <a:pt x="127391" y="256948"/>
                </a:lnTo>
                <a:cubicBezTo>
                  <a:pt x="127391" y="262361"/>
                  <a:pt x="132082" y="267053"/>
                  <a:pt x="137856" y="267053"/>
                </a:cubicBezTo>
                <a:cubicBezTo>
                  <a:pt x="143630" y="267053"/>
                  <a:pt x="148322" y="262361"/>
                  <a:pt x="148322" y="256948"/>
                </a:cubicBezTo>
                <a:lnTo>
                  <a:pt x="148322" y="218334"/>
                </a:lnTo>
                <a:lnTo>
                  <a:pt x="127391" y="218334"/>
                </a:lnTo>
                <a:close/>
                <a:moveTo>
                  <a:pt x="23097" y="176832"/>
                </a:moveTo>
                <a:lnTo>
                  <a:pt x="23097" y="204620"/>
                </a:lnTo>
                <a:cubicBezTo>
                  <a:pt x="23097" y="206785"/>
                  <a:pt x="25262" y="209312"/>
                  <a:pt x="27788" y="209312"/>
                </a:cubicBezTo>
                <a:lnTo>
                  <a:pt x="278239" y="209312"/>
                </a:lnTo>
                <a:cubicBezTo>
                  <a:pt x="280765" y="209312"/>
                  <a:pt x="282930" y="206785"/>
                  <a:pt x="282930" y="204620"/>
                </a:cubicBezTo>
                <a:lnTo>
                  <a:pt x="282930" y="176832"/>
                </a:lnTo>
                <a:lnTo>
                  <a:pt x="187297" y="176832"/>
                </a:lnTo>
                <a:lnTo>
                  <a:pt x="118730" y="176832"/>
                </a:lnTo>
                <a:lnTo>
                  <a:pt x="23097" y="176832"/>
                </a:lnTo>
                <a:close/>
                <a:moveTo>
                  <a:pt x="14153" y="149369"/>
                </a:moveTo>
                <a:lnTo>
                  <a:pt x="63279" y="149369"/>
                </a:lnTo>
                <a:cubicBezTo>
                  <a:pt x="65770" y="149369"/>
                  <a:pt x="67906" y="151486"/>
                  <a:pt x="67906" y="153955"/>
                </a:cubicBezTo>
                <a:cubicBezTo>
                  <a:pt x="67906" y="156425"/>
                  <a:pt x="65770" y="158541"/>
                  <a:pt x="63279" y="158541"/>
                </a:cubicBezTo>
                <a:lnTo>
                  <a:pt x="14153" y="158541"/>
                </a:lnTo>
                <a:cubicBezTo>
                  <a:pt x="11661" y="158541"/>
                  <a:pt x="9525" y="156425"/>
                  <a:pt x="9525" y="153955"/>
                </a:cubicBezTo>
                <a:cubicBezTo>
                  <a:pt x="9525" y="151486"/>
                  <a:pt x="11661" y="149369"/>
                  <a:pt x="14153" y="149369"/>
                </a:cubicBezTo>
                <a:close/>
                <a:moveTo>
                  <a:pt x="4617" y="130319"/>
                </a:moveTo>
                <a:lnTo>
                  <a:pt x="49004" y="130319"/>
                </a:lnTo>
                <a:cubicBezTo>
                  <a:pt x="51490" y="130319"/>
                  <a:pt x="53620" y="132436"/>
                  <a:pt x="53620" y="134905"/>
                </a:cubicBezTo>
                <a:cubicBezTo>
                  <a:pt x="53620" y="137375"/>
                  <a:pt x="51490" y="139491"/>
                  <a:pt x="49004" y="139491"/>
                </a:cubicBezTo>
                <a:lnTo>
                  <a:pt x="4617" y="139491"/>
                </a:lnTo>
                <a:cubicBezTo>
                  <a:pt x="1776" y="139491"/>
                  <a:pt x="0" y="137375"/>
                  <a:pt x="0" y="134905"/>
                </a:cubicBezTo>
                <a:cubicBezTo>
                  <a:pt x="0" y="132436"/>
                  <a:pt x="1776" y="130319"/>
                  <a:pt x="4617" y="130319"/>
                </a:cubicBezTo>
                <a:close/>
                <a:moveTo>
                  <a:pt x="19037" y="111269"/>
                </a:moveTo>
                <a:lnTo>
                  <a:pt x="55210" y="111269"/>
                </a:lnTo>
                <a:cubicBezTo>
                  <a:pt x="58133" y="111269"/>
                  <a:pt x="59960" y="113386"/>
                  <a:pt x="59960" y="115855"/>
                </a:cubicBezTo>
                <a:cubicBezTo>
                  <a:pt x="59960" y="118325"/>
                  <a:pt x="58133" y="120441"/>
                  <a:pt x="55210" y="120441"/>
                </a:cubicBezTo>
                <a:lnTo>
                  <a:pt x="19037" y="120441"/>
                </a:lnTo>
                <a:cubicBezTo>
                  <a:pt x="16480" y="120441"/>
                  <a:pt x="14287" y="118325"/>
                  <a:pt x="14287" y="115855"/>
                </a:cubicBezTo>
                <a:cubicBezTo>
                  <a:pt x="14287" y="113386"/>
                  <a:pt x="16480" y="111269"/>
                  <a:pt x="19037" y="111269"/>
                </a:cubicBezTo>
                <a:close/>
                <a:moveTo>
                  <a:pt x="118730" y="105377"/>
                </a:moveTo>
                <a:cubicBezTo>
                  <a:pt x="106460" y="105377"/>
                  <a:pt x="96355" y="115121"/>
                  <a:pt x="96355" y="127391"/>
                </a:cubicBezTo>
                <a:lnTo>
                  <a:pt x="96355" y="167449"/>
                </a:lnTo>
                <a:lnTo>
                  <a:pt x="114038" y="167449"/>
                </a:lnTo>
                <a:lnTo>
                  <a:pt x="114038" y="132083"/>
                </a:lnTo>
                <a:cubicBezTo>
                  <a:pt x="114038" y="129556"/>
                  <a:pt x="116204" y="127391"/>
                  <a:pt x="118730" y="127391"/>
                </a:cubicBezTo>
                <a:cubicBezTo>
                  <a:pt x="121256" y="127391"/>
                  <a:pt x="123421" y="129556"/>
                  <a:pt x="123421" y="132083"/>
                </a:cubicBezTo>
                <a:lnTo>
                  <a:pt x="123421" y="167449"/>
                </a:lnTo>
                <a:lnTo>
                  <a:pt x="182605" y="167449"/>
                </a:lnTo>
                <a:lnTo>
                  <a:pt x="182605" y="132083"/>
                </a:lnTo>
                <a:cubicBezTo>
                  <a:pt x="182605" y="129556"/>
                  <a:pt x="184410" y="127391"/>
                  <a:pt x="187297" y="127391"/>
                </a:cubicBezTo>
                <a:cubicBezTo>
                  <a:pt x="189823" y="127391"/>
                  <a:pt x="191627" y="129556"/>
                  <a:pt x="191627" y="132083"/>
                </a:cubicBezTo>
                <a:lnTo>
                  <a:pt x="191627" y="167449"/>
                </a:lnTo>
                <a:lnTo>
                  <a:pt x="209311" y="167449"/>
                </a:lnTo>
                <a:lnTo>
                  <a:pt x="209311" y="127391"/>
                </a:lnTo>
                <a:cubicBezTo>
                  <a:pt x="209311" y="115121"/>
                  <a:pt x="199206" y="105377"/>
                  <a:pt x="187297" y="105377"/>
                </a:cubicBezTo>
                <a:lnTo>
                  <a:pt x="118730" y="105377"/>
                </a:lnTo>
                <a:close/>
                <a:moveTo>
                  <a:pt x="153805" y="42581"/>
                </a:moveTo>
                <a:cubicBezTo>
                  <a:pt x="143249" y="42581"/>
                  <a:pt x="134513" y="50954"/>
                  <a:pt x="134513" y="61874"/>
                </a:cubicBezTo>
                <a:cubicBezTo>
                  <a:pt x="134513" y="72066"/>
                  <a:pt x="143249" y="80803"/>
                  <a:pt x="153805" y="80803"/>
                </a:cubicBezTo>
                <a:cubicBezTo>
                  <a:pt x="163998" y="80803"/>
                  <a:pt x="172734" y="72066"/>
                  <a:pt x="172734" y="61874"/>
                </a:cubicBezTo>
                <a:cubicBezTo>
                  <a:pt x="172734" y="50954"/>
                  <a:pt x="163998" y="42581"/>
                  <a:pt x="153805" y="42581"/>
                </a:cubicBezTo>
                <a:close/>
                <a:moveTo>
                  <a:pt x="153805" y="33481"/>
                </a:moveTo>
                <a:cubicBezTo>
                  <a:pt x="169458" y="33481"/>
                  <a:pt x="182198" y="45857"/>
                  <a:pt x="182198" y="61874"/>
                </a:cubicBezTo>
                <a:cubicBezTo>
                  <a:pt x="182198" y="77527"/>
                  <a:pt x="169458" y="90267"/>
                  <a:pt x="153805" y="90267"/>
                </a:cubicBezTo>
                <a:cubicBezTo>
                  <a:pt x="138153" y="90267"/>
                  <a:pt x="125412" y="77527"/>
                  <a:pt x="125412" y="61874"/>
                </a:cubicBezTo>
                <a:cubicBezTo>
                  <a:pt x="125412" y="45857"/>
                  <a:pt x="138153" y="33481"/>
                  <a:pt x="153805" y="33481"/>
                </a:cubicBezTo>
                <a:close/>
                <a:moveTo>
                  <a:pt x="225595" y="10510"/>
                </a:moveTo>
                <a:cubicBezTo>
                  <a:pt x="221490" y="10014"/>
                  <a:pt x="217250" y="10826"/>
                  <a:pt x="213641" y="12991"/>
                </a:cubicBezTo>
                <a:lnTo>
                  <a:pt x="239624" y="38975"/>
                </a:lnTo>
                <a:cubicBezTo>
                  <a:pt x="243955" y="31757"/>
                  <a:pt x="242872" y="22013"/>
                  <a:pt x="236737" y="15878"/>
                </a:cubicBezTo>
                <a:cubicBezTo>
                  <a:pt x="233670" y="12811"/>
                  <a:pt x="229700" y="11006"/>
                  <a:pt x="225595" y="10510"/>
                </a:cubicBezTo>
                <a:close/>
                <a:moveTo>
                  <a:pt x="259473" y="0"/>
                </a:moveTo>
                <a:cubicBezTo>
                  <a:pt x="277517" y="0"/>
                  <a:pt x="291952" y="14435"/>
                  <a:pt x="291952" y="32479"/>
                </a:cubicBezTo>
                <a:lnTo>
                  <a:pt x="291952" y="147916"/>
                </a:lnTo>
                <a:lnTo>
                  <a:pt x="291952" y="167449"/>
                </a:lnTo>
                <a:lnTo>
                  <a:pt x="301335" y="167449"/>
                </a:lnTo>
                <a:cubicBezTo>
                  <a:pt x="303861" y="167449"/>
                  <a:pt x="306026" y="169614"/>
                  <a:pt x="306026" y="172141"/>
                </a:cubicBezTo>
                <a:cubicBezTo>
                  <a:pt x="306026" y="174667"/>
                  <a:pt x="303861" y="176832"/>
                  <a:pt x="301335" y="176832"/>
                </a:cubicBezTo>
                <a:lnTo>
                  <a:pt x="291952" y="176832"/>
                </a:lnTo>
                <a:lnTo>
                  <a:pt x="291952" y="204620"/>
                </a:lnTo>
                <a:cubicBezTo>
                  <a:pt x="291952" y="210394"/>
                  <a:pt x="287982" y="215447"/>
                  <a:pt x="282930" y="217251"/>
                </a:cubicBezTo>
                <a:lnTo>
                  <a:pt x="282930" y="291954"/>
                </a:lnTo>
                <a:cubicBezTo>
                  <a:pt x="282930" y="294480"/>
                  <a:pt x="280765" y="296645"/>
                  <a:pt x="278239" y="296645"/>
                </a:cubicBezTo>
                <a:cubicBezTo>
                  <a:pt x="275712" y="296645"/>
                  <a:pt x="273547" y="294480"/>
                  <a:pt x="273547" y="291954"/>
                </a:cubicBezTo>
                <a:lnTo>
                  <a:pt x="273547" y="218334"/>
                </a:lnTo>
                <a:lnTo>
                  <a:pt x="209311" y="218334"/>
                </a:lnTo>
                <a:lnTo>
                  <a:pt x="209311" y="262361"/>
                </a:lnTo>
                <a:cubicBezTo>
                  <a:pt x="209311" y="264887"/>
                  <a:pt x="207145" y="267053"/>
                  <a:pt x="204980" y="267053"/>
                </a:cubicBezTo>
                <a:cubicBezTo>
                  <a:pt x="202454" y="267053"/>
                  <a:pt x="200289" y="264887"/>
                  <a:pt x="200289" y="262361"/>
                </a:cubicBezTo>
                <a:lnTo>
                  <a:pt x="200289" y="218334"/>
                </a:lnTo>
                <a:lnTo>
                  <a:pt x="187658" y="218334"/>
                </a:lnTo>
                <a:lnTo>
                  <a:pt x="187658" y="256948"/>
                </a:lnTo>
                <a:cubicBezTo>
                  <a:pt x="187658" y="267775"/>
                  <a:pt x="178636" y="276436"/>
                  <a:pt x="167809" y="276436"/>
                </a:cubicBezTo>
                <a:cubicBezTo>
                  <a:pt x="162035" y="276436"/>
                  <a:pt x="156622" y="273549"/>
                  <a:pt x="153013" y="269218"/>
                </a:cubicBezTo>
                <a:cubicBezTo>
                  <a:pt x="149405" y="273549"/>
                  <a:pt x="143991" y="276436"/>
                  <a:pt x="137856" y="276436"/>
                </a:cubicBezTo>
                <a:cubicBezTo>
                  <a:pt x="127030" y="276436"/>
                  <a:pt x="118008" y="267775"/>
                  <a:pt x="118008" y="256948"/>
                </a:cubicBezTo>
                <a:lnTo>
                  <a:pt x="118008" y="218334"/>
                </a:lnTo>
                <a:lnTo>
                  <a:pt x="104655" y="218334"/>
                </a:lnTo>
                <a:lnTo>
                  <a:pt x="104655" y="262361"/>
                </a:lnTo>
                <a:cubicBezTo>
                  <a:pt x="104655" y="264887"/>
                  <a:pt x="102851" y="267053"/>
                  <a:pt x="99964" y="267053"/>
                </a:cubicBezTo>
                <a:cubicBezTo>
                  <a:pt x="97438" y="267053"/>
                  <a:pt x="95633" y="264887"/>
                  <a:pt x="95633" y="262361"/>
                </a:cubicBezTo>
                <a:lnTo>
                  <a:pt x="95633" y="218334"/>
                </a:lnTo>
                <a:lnTo>
                  <a:pt x="32119" y="218334"/>
                </a:lnTo>
                <a:lnTo>
                  <a:pt x="32119" y="291954"/>
                </a:lnTo>
                <a:cubicBezTo>
                  <a:pt x="32119" y="294480"/>
                  <a:pt x="30314" y="296645"/>
                  <a:pt x="27788" y="296645"/>
                </a:cubicBezTo>
                <a:cubicBezTo>
                  <a:pt x="25262" y="296645"/>
                  <a:pt x="23097" y="294480"/>
                  <a:pt x="23097" y="291954"/>
                </a:cubicBezTo>
                <a:lnTo>
                  <a:pt x="23097" y="217251"/>
                </a:lnTo>
                <a:cubicBezTo>
                  <a:pt x="17683" y="215447"/>
                  <a:pt x="13714" y="210394"/>
                  <a:pt x="13714" y="204620"/>
                </a:cubicBezTo>
                <a:lnTo>
                  <a:pt x="13714" y="176832"/>
                </a:lnTo>
                <a:lnTo>
                  <a:pt x="4692" y="176832"/>
                </a:lnTo>
                <a:cubicBezTo>
                  <a:pt x="1805" y="176832"/>
                  <a:pt x="0" y="174667"/>
                  <a:pt x="0" y="172141"/>
                </a:cubicBezTo>
                <a:cubicBezTo>
                  <a:pt x="0" y="169614"/>
                  <a:pt x="1805" y="167449"/>
                  <a:pt x="4692" y="167449"/>
                </a:cubicBezTo>
                <a:lnTo>
                  <a:pt x="18405" y="167449"/>
                </a:lnTo>
                <a:lnTo>
                  <a:pt x="87333" y="167449"/>
                </a:lnTo>
                <a:lnTo>
                  <a:pt x="87333" y="127391"/>
                </a:lnTo>
                <a:cubicBezTo>
                  <a:pt x="87333" y="110069"/>
                  <a:pt x="101407" y="95994"/>
                  <a:pt x="118730" y="95994"/>
                </a:cubicBezTo>
                <a:lnTo>
                  <a:pt x="187297" y="95994"/>
                </a:lnTo>
                <a:cubicBezTo>
                  <a:pt x="204258" y="95994"/>
                  <a:pt x="218693" y="110069"/>
                  <a:pt x="218693" y="127391"/>
                </a:cubicBezTo>
                <a:lnTo>
                  <a:pt x="218693" y="167449"/>
                </a:lnTo>
                <a:lnTo>
                  <a:pt x="282930" y="167449"/>
                </a:lnTo>
                <a:lnTo>
                  <a:pt x="282930" y="129133"/>
                </a:lnTo>
                <a:lnTo>
                  <a:pt x="282930" y="32479"/>
                </a:lnTo>
                <a:cubicBezTo>
                  <a:pt x="282930" y="19487"/>
                  <a:pt x="272465" y="9022"/>
                  <a:pt x="259473" y="9022"/>
                </a:cubicBezTo>
                <a:cubicBezTo>
                  <a:pt x="254781" y="9022"/>
                  <a:pt x="250451" y="10465"/>
                  <a:pt x="246481" y="12991"/>
                </a:cubicBezTo>
                <a:cubicBezTo>
                  <a:pt x="250270" y="18585"/>
                  <a:pt x="251894" y="25171"/>
                  <a:pt x="251353" y="31577"/>
                </a:cubicBezTo>
                <a:lnTo>
                  <a:pt x="243845" y="47761"/>
                </a:lnTo>
                <a:lnTo>
                  <a:pt x="243233" y="49080"/>
                </a:lnTo>
                <a:cubicBezTo>
                  <a:pt x="242512" y="49801"/>
                  <a:pt x="241429" y="50523"/>
                  <a:pt x="239985" y="50523"/>
                </a:cubicBezTo>
                <a:cubicBezTo>
                  <a:pt x="238903" y="50523"/>
                  <a:pt x="237820" y="49801"/>
                  <a:pt x="236737" y="49080"/>
                </a:cubicBezTo>
                <a:lnTo>
                  <a:pt x="203536" y="15878"/>
                </a:lnTo>
                <a:cubicBezTo>
                  <a:pt x="201732" y="14074"/>
                  <a:pt x="201732" y="11187"/>
                  <a:pt x="203536" y="9383"/>
                </a:cubicBezTo>
                <a:cubicBezTo>
                  <a:pt x="213641" y="-722"/>
                  <a:pt x="228798" y="-1444"/>
                  <a:pt x="239985" y="6495"/>
                </a:cubicBezTo>
                <a:cubicBezTo>
                  <a:pt x="245399" y="2165"/>
                  <a:pt x="252255" y="0"/>
                  <a:pt x="2594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56" name="Freeform 763">
            <a:extLst>
              <a:ext uri="{FF2B5EF4-FFF2-40B4-BE49-F238E27FC236}">
                <a16:creationId xmlns:a16="http://schemas.microsoft.com/office/drawing/2014/main" id="{AF03FDC1-76A8-5148-AF06-176484171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059" y="4185676"/>
            <a:ext cx="459749" cy="457366"/>
          </a:xfrm>
          <a:custGeom>
            <a:avLst/>
            <a:gdLst>
              <a:gd name="T0" fmla="*/ 184771 w 306027"/>
              <a:gd name="T1" fmla="*/ 238069 h 304220"/>
              <a:gd name="T2" fmla="*/ 203176 w 306027"/>
              <a:gd name="T3" fmla="*/ 282797 h 304220"/>
              <a:gd name="T4" fmla="*/ 221942 w 306027"/>
              <a:gd name="T5" fmla="*/ 237708 h 304220"/>
              <a:gd name="T6" fmla="*/ 125212 w 306027"/>
              <a:gd name="T7" fmla="*/ 204904 h 304220"/>
              <a:gd name="T8" fmla="*/ 80510 w 306027"/>
              <a:gd name="T9" fmla="*/ 210792 h 304220"/>
              <a:gd name="T10" fmla="*/ 69781 w 306027"/>
              <a:gd name="T11" fmla="*/ 198669 h 304220"/>
              <a:gd name="T12" fmla="*/ 202834 w 306027"/>
              <a:gd name="T13" fmla="*/ 191722 h 304220"/>
              <a:gd name="T14" fmla="*/ 212359 w 306027"/>
              <a:gd name="T15" fmla="*/ 201247 h 304220"/>
              <a:gd name="T16" fmla="*/ 221884 w 306027"/>
              <a:gd name="T17" fmla="*/ 201247 h 304220"/>
              <a:gd name="T18" fmla="*/ 202834 w 306027"/>
              <a:gd name="T19" fmla="*/ 182563 h 304220"/>
              <a:gd name="T20" fmla="*/ 203176 w 306027"/>
              <a:gd name="T21" fmla="*/ 233019 h 304220"/>
              <a:gd name="T22" fmla="*/ 68191 w 306027"/>
              <a:gd name="T23" fmla="*/ 165100 h 304220"/>
              <a:gd name="T24" fmla="*/ 129887 w 306027"/>
              <a:gd name="T25" fmla="*/ 174272 h 304220"/>
              <a:gd name="T26" fmla="*/ 68191 w 306027"/>
              <a:gd name="T27" fmla="*/ 165100 h 304220"/>
              <a:gd name="T28" fmla="*/ 244111 w 306027"/>
              <a:gd name="T29" fmla="*/ 137936 h 304220"/>
              <a:gd name="T30" fmla="*/ 187325 w 306027"/>
              <a:gd name="T31" fmla="*/ 137936 h 304220"/>
              <a:gd name="T32" fmla="*/ 164833 w 306027"/>
              <a:gd name="T33" fmla="*/ 133350 h 304220"/>
              <a:gd name="T34" fmla="*/ 68172 w 306027"/>
              <a:gd name="T35" fmla="*/ 142522 h 304220"/>
              <a:gd name="T36" fmla="*/ 144397 w 306027"/>
              <a:gd name="T37" fmla="*/ 100013 h 304220"/>
              <a:gd name="T38" fmla="*/ 239778 w 306027"/>
              <a:gd name="T39" fmla="*/ 109185 h 304220"/>
              <a:gd name="T40" fmla="*/ 144397 w 306027"/>
              <a:gd name="T41" fmla="*/ 100013 h 304220"/>
              <a:gd name="T42" fmla="*/ 121878 w 306027"/>
              <a:gd name="T43" fmla="*/ 104599 h 304220"/>
              <a:gd name="T44" fmla="*/ 63500 w 306027"/>
              <a:gd name="T45" fmla="*/ 104599 h 304220"/>
              <a:gd name="T46" fmla="*/ 188670 w 306027"/>
              <a:gd name="T47" fmla="*/ 68263 h 304220"/>
              <a:gd name="T48" fmla="*/ 118591 w 306027"/>
              <a:gd name="T49" fmla="*/ 77435 h 304220"/>
              <a:gd name="T50" fmla="*/ 57446 w 306027"/>
              <a:gd name="T51" fmla="*/ 30163 h 304220"/>
              <a:gd name="T52" fmla="*/ 269612 w 306027"/>
              <a:gd name="T53" fmla="*/ 53208 h 304220"/>
              <a:gd name="T54" fmla="*/ 269612 w 306027"/>
              <a:gd name="T55" fmla="*/ 224245 h 304220"/>
              <a:gd name="T56" fmla="*/ 241970 w 306027"/>
              <a:gd name="T57" fmla="*/ 242609 h 304220"/>
              <a:gd name="T58" fmla="*/ 242688 w 306027"/>
              <a:gd name="T59" fmla="*/ 39165 h 304220"/>
              <a:gd name="T60" fmla="*/ 39138 w 306027"/>
              <a:gd name="T61" fmla="*/ 215603 h 304220"/>
              <a:gd name="T62" fmla="*/ 160837 w 306027"/>
              <a:gd name="T63" fmla="*/ 242609 h 304220"/>
              <a:gd name="T64" fmla="*/ 53138 w 306027"/>
              <a:gd name="T65" fmla="*/ 242609 h 304220"/>
              <a:gd name="T66" fmla="*/ 30163 w 306027"/>
              <a:gd name="T67" fmla="*/ 57889 h 304220"/>
              <a:gd name="T68" fmla="*/ 57446 w 306027"/>
              <a:gd name="T69" fmla="*/ 30163 h 304220"/>
              <a:gd name="T70" fmla="*/ 9383 w 306027"/>
              <a:gd name="T71" fmla="*/ 255744 h 304220"/>
              <a:gd name="T72" fmla="*/ 175388 w 306027"/>
              <a:gd name="T73" fmla="*/ 231576 h 304220"/>
              <a:gd name="T74" fmla="*/ 245038 w 306027"/>
              <a:gd name="T75" fmla="*/ 200555 h 304220"/>
              <a:gd name="T76" fmla="*/ 283653 w 306027"/>
              <a:gd name="T77" fmla="*/ 268729 h 304220"/>
              <a:gd name="T78" fmla="*/ 283653 w 306027"/>
              <a:gd name="T79" fmla="*/ 9018 h 304220"/>
              <a:gd name="T80" fmla="*/ 283653 w 306027"/>
              <a:gd name="T81" fmla="*/ 0 h 304220"/>
              <a:gd name="T82" fmla="*/ 283653 w 306027"/>
              <a:gd name="T83" fmla="*/ 278108 h 304220"/>
              <a:gd name="T84" fmla="*/ 228799 w 306027"/>
              <a:gd name="T85" fmla="*/ 303357 h 304220"/>
              <a:gd name="T86" fmla="*/ 203176 w 306027"/>
              <a:gd name="T87" fmla="*/ 292897 h 304220"/>
              <a:gd name="T88" fmla="*/ 175388 w 306027"/>
              <a:gd name="T89" fmla="*/ 299389 h 304220"/>
              <a:gd name="T90" fmla="*/ 0 w 306027"/>
              <a:gd name="T91" fmla="*/ 255744 h 304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6027" h="304220">
                <a:moveTo>
                  <a:pt x="221942" y="237708"/>
                </a:moveTo>
                <a:cubicBezTo>
                  <a:pt x="216529" y="240954"/>
                  <a:pt x="210033" y="242037"/>
                  <a:pt x="203176" y="242037"/>
                </a:cubicBezTo>
                <a:cubicBezTo>
                  <a:pt x="196680" y="242037"/>
                  <a:pt x="190545" y="240954"/>
                  <a:pt x="184771" y="238069"/>
                </a:cubicBezTo>
                <a:lnTo>
                  <a:pt x="184771" y="291815"/>
                </a:lnTo>
                <a:lnTo>
                  <a:pt x="201372" y="283518"/>
                </a:lnTo>
                <a:cubicBezTo>
                  <a:pt x="202094" y="283157"/>
                  <a:pt x="202815" y="282797"/>
                  <a:pt x="203176" y="282797"/>
                </a:cubicBezTo>
                <a:cubicBezTo>
                  <a:pt x="204259" y="282797"/>
                  <a:pt x="204620" y="283157"/>
                  <a:pt x="205342" y="283518"/>
                </a:cubicBezTo>
                <a:lnTo>
                  <a:pt x="221942" y="291815"/>
                </a:lnTo>
                <a:lnTo>
                  <a:pt x="221942" y="237708"/>
                </a:lnTo>
                <a:close/>
                <a:moveTo>
                  <a:pt x="107689" y="193733"/>
                </a:moveTo>
                <a:cubicBezTo>
                  <a:pt x="113590" y="193733"/>
                  <a:pt x="119490" y="195379"/>
                  <a:pt x="124139" y="198669"/>
                </a:cubicBezTo>
                <a:cubicBezTo>
                  <a:pt x="126285" y="200054"/>
                  <a:pt x="126643" y="202825"/>
                  <a:pt x="125212" y="204904"/>
                </a:cubicBezTo>
                <a:cubicBezTo>
                  <a:pt x="123424" y="206982"/>
                  <a:pt x="120921" y="207328"/>
                  <a:pt x="118775" y="205943"/>
                </a:cubicBezTo>
                <a:cubicBezTo>
                  <a:pt x="112695" y="201440"/>
                  <a:pt x="103040" y="201440"/>
                  <a:pt x="96960" y="205943"/>
                </a:cubicBezTo>
                <a:cubicBezTo>
                  <a:pt x="92669" y="209060"/>
                  <a:pt x="86589" y="210792"/>
                  <a:pt x="80510" y="210792"/>
                </a:cubicBezTo>
                <a:cubicBezTo>
                  <a:pt x="74788" y="210792"/>
                  <a:pt x="69066" y="209060"/>
                  <a:pt x="64417" y="205943"/>
                </a:cubicBezTo>
                <a:cubicBezTo>
                  <a:pt x="62271" y="204557"/>
                  <a:pt x="61913" y="201440"/>
                  <a:pt x="63344" y="199362"/>
                </a:cubicBezTo>
                <a:cubicBezTo>
                  <a:pt x="64774" y="197630"/>
                  <a:pt x="67635" y="197284"/>
                  <a:pt x="69781" y="198669"/>
                </a:cubicBezTo>
                <a:cubicBezTo>
                  <a:pt x="75503" y="202825"/>
                  <a:pt x="85516" y="202825"/>
                  <a:pt x="91238" y="198669"/>
                </a:cubicBezTo>
                <a:cubicBezTo>
                  <a:pt x="95887" y="195379"/>
                  <a:pt x="101788" y="193733"/>
                  <a:pt x="107689" y="193733"/>
                </a:cubicBezTo>
                <a:close/>
                <a:moveTo>
                  <a:pt x="202834" y="191722"/>
                </a:moveTo>
                <a:cubicBezTo>
                  <a:pt x="197705" y="191722"/>
                  <a:pt x="193675" y="196118"/>
                  <a:pt x="193675" y="201247"/>
                </a:cubicBezTo>
                <a:cubicBezTo>
                  <a:pt x="193675" y="206376"/>
                  <a:pt x="197705" y="210772"/>
                  <a:pt x="202834" y="210772"/>
                </a:cubicBezTo>
                <a:cubicBezTo>
                  <a:pt x="207963" y="210772"/>
                  <a:pt x="212359" y="206376"/>
                  <a:pt x="212359" y="201247"/>
                </a:cubicBezTo>
                <a:cubicBezTo>
                  <a:pt x="212359" y="196118"/>
                  <a:pt x="207963" y="191722"/>
                  <a:pt x="202834" y="191722"/>
                </a:cubicBezTo>
                <a:close/>
                <a:moveTo>
                  <a:pt x="202834" y="182563"/>
                </a:moveTo>
                <a:cubicBezTo>
                  <a:pt x="213458" y="182563"/>
                  <a:pt x="221884" y="190989"/>
                  <a:pt x="221884" y="201247"/>
                </a:cubicBezTo>
                <a:cubicBezTo>
                  <a:pt x="221884" y="211871"/>
                  <a:pt x="213458" y="220297"/>
                  <a:pt x="202834" y="220297"/>
                </a:cubicBezTo>
                <a:cubicBezTo>
                  <a:pt x="192576" y="220297"/>
                  <a:pt x="184150" y="211871"/>
                  <a:pt x="184150" y="201247"/>
                </a:cubicBezTo>
                <a:cubicBezTo>
                  <a:pt x="184150" y="190989"/>
                  <a:pt x="192576" y="182563"/>
                  <a:pt x="202834" y="182563"/>
                </a:cubicBezTo>
                <a:close/>
                <a:moveTo>
                  <a:pt x="203176" y="168091"/>
                </a:moveTo>
                <a:cubicBezTo>
                  <a:pt x="185493" y="168091"/>
                  <a:pt x="171058" y="182880"/>
                  <a:pt x="171058" y="200555"/>
                </a:cubicBezTo>
                <a:cubicBezTo>
                  <a:pt x="171058" y="218590"/>
                  <a:pt x="185493" y="233019"/>
                  <a:pt x="203176" y="233019"/>
                </a:cubicBezTo>
                <a:cubicBezTo>
                  <a:pt x="221220" y="233019"/>
                  <a:pt x="235656" y="218590"/>
                  <a:pt x="235656" y="200555"/>
                </a:cubicBezTo>
                <a:cubicBezTo>
                  <a:pt x="235656" y="182880"/>
                  <a:pt x="221220" y="168091"/>
                  <a:pt x="203176" y="168091"/>
                </a:cubicBezTo>
                <a:close/>
                <a:moveTo>
                  <a:pt x="68191" y="165100"/>
                </a:moveTo>
                <a:lnTo>
                  <a:pt x="129887" y="165100"/>
                </a:lnTo>
                <a:cubicBezTo>
                  <a:pt x="132413" y="165100"/>
                  <a:pt x="134577" y="167217"/>
                  <a:pt x="134577" y="169686"/>
                </a:cubicBezTo>
                <a:cubicBezTo>
                  <a:pt x="134577" y="172155"/>
                  <a:pt x="132413" y="174272"/>
                  <a:pt x="129887" y="174272"/>
                </a:cubicBezTo>
                <a:lnTo>
                  <a:pt x="68191" y="174272"/>
                </a:lnTo>
                <a:cubicBezTo>
                  <a:pt x="65665" y="174272"/>
                  <a:pt x="63500" y="172155"/>
                  <a:pt x="63500" y="169686"/>
                </a:cubicBezTo>
                <a:cubicBezTo>
                  <a:pt x="63500" y="167217"/>
                  <a:pt x="65665" y="165100"/>
                  <a:pt x="68191" y="165100"/>
                </a:cubicBezTo>
                <a:close/>
                <a:moveTo>
                  <a:pt x="192057" y="133350"/>
                </a:moveTo>
                <a:lnTo>
                  <a:pt x="239743" y="133350"/>
                </a:lnTo>
                <a:cubicBezTo>
                  <a:pt x="241927" y="133350"/>
                  <a:pt x="244111" y="135467"/>
                  <a:pt x="244111" y="137936"/>
                </a:cubicBezTo>
                <a:cubicBezTo>
                  <a:pt x="244111" y="140405"/>
                  <a:pt x="241927" y="142522"/>
                  <a:pt x="239743" y="142522"/>
                </a:cubicBezTo>
                <a:lnTo>
                  <a:pt x="192057" y="142522"/>
                </a:lnTo>
                <a:cubicBezTo>
                  <a:pt x="189145" y="142522"/>
                  <a:pt x="187325" y="140405"/>
                  <a:pt x="187325" y="137936"/>
                </a:cubicBezTo>
                <a:cubicBezTo>
                  <a:pt x="187325" y="135467"/>
                  <a:pt x="189145" y="133350"/>
                  <a:pt x="192057" y="133350"/>
                </a:cubicBezTo>
                <a:close/>
                <a:moveTo>
                  <a:pt x="68172" y="133350"/>
                </a:moveTo>
                <a:lnTo>
                  <a:pt x="164833" y="133350"/>
                </a:lnTo>
                <a:cubicBezTo>
                  <a:pt x="167348" y="133350"/>
                  <a:pt x="169504" y="135467"/>
                  <a:pt x="169504" y="137936"/>
                </a:cubicBezTo>
                <a:cubicBezTo>
                  <a:pt x="169504" y="140405"/>
                  <a:pt x="167348" y="142522"/>
                  <a:pt x="164833" y="142522"/>
                </a:cubicBezTo>
                <a:lnTo>
                  <a:pt x="68172" y="142522"/>
                </a:lnTo>
                <a:cubicBezTo>
                  <a:pt x="65656" y="142522"/>
                  <a:pt x="63500" y="140405"/>
                  <a:pt x="63500" y="137936"/>
                </a:cubicBezTo>
                <a:cubicBezTo>
                  <a:pt x="63500" y="135467"/>
                  <a:pt x="65656" y="133350"/>
                  <a:pt x="68172" y="133350"/>
                </a:cubicBezTo>
                <a:close/>
                <a:moveTo>
                  <a:pt x="144397" y="100013"/>
                </a:moveTo>
                <a:lnTo>
                  <a:pt x="239778" y="100013"/>
                </a:lnTo>
                <a:cubicBezTo>
                  <a:pt x="241946" y="100013"/>
                  <a:pt x="244114" y="102130"/>
                  <a:pt x="244114" y="104599"/>
                </a:cubicBezTo>
                <a:cubicBezTo>
                  <a:pt x="244114" y="107068"/>
                  <a:pt x="241946" y="109185"/>
                  <a:pt x="239778" y="109185"/>
                </a:cubicBezTo>
                <a:lnTo>
                  <a:pt x="144397" y="109185"/>
                </a:lnTo>
                <a:cubicBezTo>
                  <a:pt x="141868" y="109185"/>
                  <a:pt x="139700" y="107068"/>
                  <a:pt x="139700" y="104599"/>
                </a:cubicBezTo>
                <a:cubicBezTo>
                  <a:pt x="139700" y="102130"/>
                  <a:pt x="141868" y="100013"/>
                  <a:pt x="144397" y="100013"/>
                </a:cubicBezTo>
                <a:close/>
                <a:moveTo>
                  <a:pt x="68185" y="100013"/>
                </a:moveTo>
                <a:lnTo>
                  <a:pt x="117193" y="100013"/>
                </a:lnTo>
                <a:cubicBezTo>
                  <a:pt x="119716" y="100013"/>
                  <a:pt x="121878" y="102130"/>
                  <a:pt x="121878" y="104599"/>
                </a:cubicBezTo>
                <a:cubicBezTo>
                  <a:pt x="121878" y="107068"/>
                  <a:pt x="119716" y="109185"/>
                  <a:pt x="117193" y="109185"/>
                </a:cubicBezTo>
                <a:lnTo>
                  <a:pt x="68185" y="109185"/>
                </a:lnTo>
                <a:cubicBezTo>
                  <a:pt x="65662" y="109185"/>
                  <a:pt x="63500" y="107068"/>
                  <a:pt x="63500" y="104599"/>
                </a:cubicBezTo>
                <a:cubicBezTo>
                  <a:pt x="63500" y="102130"/>
                  <a:pt x="65662" y="100013"/>
                  <a:pt x="68185" y="100013"/>
                </a:cubicBezTo>
                <a:close/>
                <a:moveTo>
                  <a:pt x="118591" y="68263"/>
                </a:moveTo>
                <a:lnTo>
                  <a:pt x="188670" y="68263"/>
                </a:lnTo>
                <a:cubicBezTo>
                  <a:pt x="191172" y="68263"/>
                  <a:pt x="193318" y="70380"/>
                  <a:pt x="193318" y="72849"/>
                </a:cubicBezTo>
                <a:cubicBezTo>
                  <a:pt x="193318" y="75318"/>
                  <a:pt x="191172" y="77435"/>
                  <a:pt x="188670" y="77435"/>
                </a:cubicBezTo>
                <a:lnTo>
                  <a:pt x="118591" y="77435"/>
                </a:lnTo>
                <a:cubicBezTo>
                  <a:pt x="116088" y="77435"/>
                  <a:pt x="114300" y="75318"/>
                  <a:pt x="114300" y="72849"/>
                </a:cubicBezTo>
                <a:cubicBezTo>
                  <a:pt x="114300" y="70380"/>
                  <a:pt x="116088" y="68263"/>
                  <a:pt x="118591" y="68263"/>
                </a:cubicBezTo>
                <a:close/>
                <a:moveTo>
                  <a:pt x="57446" y="30163"/>
                </a:moveTo>
                <a:lnTo>
                  <a:pt x="246637" y="30163"/>
                </a:lnTo>
                <a:cubicBezTo>
                  <a:pt x="249150" y="30163"/>
                  <a:pt x="251304" y="32323"/>
                  <a:pt x="251304" y="34484"/>
                </a:cubicBezTo>
                <a:cubicBezTo>
                  <a:pt x="251304" y="44926"/>
                  <a:pt x="259560" y="53208"/>
                  <a:pt x="269612" y="53208"/>
                </a:cubicBezTo>
                <a:cubicBezTo>
                  <a:pt x="272125" y="53208"/>
                  <a:pt x="274279" y="55368"/>
                  <a:pt x="274279" y="57889"/>
                </a:cubicBezTo>
                <a:lnTo>
                  <a:pt x="274279" y="219564"/>
                </a:lnTo>
                <a:cubicBezTo>
                  <a:pt x="274279" y="222445"/>
                  <a:pt x="272125" y="224245"/>
                  <a:pt x="269612" y="224245"/>
                </a:cubicBezTo>
                <a:cubicBezTo>
                  <a:pt x="259560" y="224245"/>
                  <a:pt x="251304" y="232527"/>
                  <a:pt x="251304" y="242609"/>
                </a:cubicBezTo>
                <a:cubicBezTo>
                  <a:pt x="251304" y="245130"/>
                  <a:pt x="249150" y="247290"/>
                  <a:pt x="246637" y="247290"/>
                </a:cubicBezTo>
                <a:cubicBezTo>
                  <a:pt x="244124" y="247290"/>
                  <a:pt x="241970" y="245130"/>
                  <a:pt x="241970" y="242609"/>
                </a:cubicBezTo>
                <a:cubicBezTo>
                  <a:pt x="241970" y="228926"/>
                  <a:pt x="252022" y="217764"/>
                  <a:pt x="264945" y="215603"/>
                </a:cubicBezTo>
                <a:lnTo>
                  <a:pt x="264945" y="61850"/>
                </a:lnTo>
                <a:cubicBezTo>
                  <a:pt x="253817" y="60049"/>
                  <a:pt x="244483" y="50687"/>
                  <a:pt x="242688" y="39165"/>
                </a:cubicBezTo>
                <a:lnTo>
                  <a:pt x="61754" y="39165"/>
                </a:lnTo>
                <a:cubicBezTo>
                  <a:pt x="59959" y="50687"/>
                  <a:pt x="50984" y="60049"/>
                  <a:pt x="39138" y="61850"/>
                </a:cubicBezTo>
                <a:lnTo>
                  <a:pt x="39138" y="215603"/>
                </a:lnTo>
                <a:cubicBezTo>
                  <a:pt x="50984" y="217404"/>
                  <a:pt x="59959" y="226405"/>
                  <a:pt x="61754" y="237928"/>
                </a:cubicBezTo>
                <a:lnTo>
                  <a:pt x="156170" y="237928"/>
                </a:lnTo>
                <a:cubicBezTo>
                  <a:pt x="158683" y="237928"/>
                  <a:pt x="160837" y="240449"/>
                  <a:pt x="160837" y="242609"/>
                </a:cubicBezTo>
                <a:cubicBezTo>
                  <a:pt x="160837" y="245130"/>
                  <a:pt x="158683" y="247290"/>
                  <a:pt x="156170" y="247290"/>
                </a:cubicBezTo>
                <a:lnTo>
                  <a:pt x="57446" y="247290"/>
                </a:lnTo>
                <a:cubicBezTo>
                  <a:pt x="54933" y="247290"/>
                  <a:pt x="53138" y="245130"/>
                  <a:pt x="53138" y="242609"/>
                </a:cubicBezTo>
                <a:cubicBezTo>
                  <a:pt x="53138" y="232527"/>
                  <a:pt x="44882" y="224245"/>
                  <a:pt x="34830" y="224245"/>
                </a:cubicBezTo>
                <a:cubicBezTo>
                  <a:pt x="31958" y="224245"/>
                  <a:pt x="30163" y="222445"/>
                  <a:pt x="30163" y="219564"/>
                </a:cubicBezTo>
                <a:lnTo>
                  <a:pt x="30163" y="57889"/>
                </a:lnTo>
                <a:cubicBezTo>
                  <a:pt x="30163" y="55368"/>
                  <a:pt x="31958" y="53208"/>
                  <a:pt x="34830" y="53208"/>
                </a:cubicBezTo>
                <a:cubicBezTo>
                  <a:pt x="44882" y="53208"/>
                  <a:pt x="53138" y="44926"/>
                  <a:pt x="53138" y="34484"/>
                </a:cubicBezTo>
                <a:cubicBezTo>
                  <a:pt x="53138" y="32323"/>
                  <a:pt x="54933" y="30163"/>
                  <a:pt x="57446" y="30163"/>
                </a:cubicBezTo>
                <a:close/>
                <a:moveTo>
                  <a:pt x="22374" y="9018"/>
                </a:moveTo>
                <a:cubicBezTo>
                  <a:pt x="15157" y="9018"/>
                  <a:pt x="9383" y="15150"/>
                  <a:pt x="9383" y="22364"/>
                </a:cubicBezTo>
                <a:lnTo>
                  <a:pt x="9383" y="255744"/>
                </a:lnTo>
                <a:cubicBezTo>
                  <a:pt x="9383" y="262958"/>
                  <a:pt x="15157" y="268729"/>
                  <a:pt x="22374" y="268729"/>
                </a:cubicBezTo>
                <a:lnTo>
                  <a:pt x="175388" y="268729"/>
                </a:lnTo>
                <a:lnTo>
                  <a:pt x="175388" y="231576"/>
                </a:lnTo>
                <a:cubicBezTo>
                  <a:pt x="167088" y="224001"/>
                  <a:pt x="161675" y="212819"/>
                  <a:pt x="161675" y="200555"/>
                </a:cubicBezTo>
                <a:cubicBezTo>
                  <a:pt x="161675" y="177469"/>
                  <a:pt x="180441" y="158712"/>
                  <a:pt x="203176" y="158712"/>
                </a:cubicBezTo>
                <a:cubicBezTo>
                  <a:pt x="226273" y="158712"/>
                  <a:pt x="245038" y="177469"/>
                  <a:pt x="245038" y="200555"/>
                </a:cubicBezTo>
                <a:cubicBezTo>
                  <a:pt x="245038" y="212819"/>
                  <a:pt x="239625" y="223640"/>
                  <a:pt x="231325" y="231576"/>
                </a:cubicBezTo>
                <a:lnTo>
                  <a:pt x="231325" y="268729"/>
                </a:lnTo>
                <a:lnTo>
                  <a:pt x="283653" y="268729"/>
                </a:lnTo>
                <a:cubicBezTo>
                  <a:pt x="290870" y="268729"/>
                  <a:pt x="296644" y="262958"/>
                  <a:pt x="296644" y="255744"/>
                </a:cubicBezTo>
                <a:lnTo>
                  <a:pt x="296644" y="22364"/>
                </a:lnTo>
                <a:cubicBezTo>
                  <a:pt x="296644" y="15150"/>
                  <a:pt x="290870" y="9018"/>
                  <a:pt x="283653" y="9018"/>
                </a:cubicBezTo>
                <a:lnTo>
                  <a:pt x="22374" y="9018"/>
                </a:lnTo>
                <a:close/>
                <a:moveTo>
                  <a:pt x="22374" y="0"/>
                </a:moveTo>
                <a:lnTo>
                  <a:pt x="283653" y="0"/>
                </a:lnTo>
                <a:cubicBezTo>
                  <a:pt x="295923" y="0"/>
                  <a:pt x="306027" y="10100"/>
                  <a:pt x="306027" y="22364"/>
                </a:cubicBezTo>
                <a:lnTo>
                  <a:pt x="306027" y="255744"/>
                </a:lnTo>
                <a:cubicBezTo>
                  <a:pt x="306027" y="268008"/>
                  <a:pt x="295923" y="278108"/>
                  <a:pt x="283653" y="278108"/>
                </a:cubicBezTo>
                <a:lnTo>
                  <a:pt x="231325" y="278108"/>
                </a:lnTo>
                <a:lnTo>
                  <a:pt x="231325" y="299389"/>
                </a:lnTo>
                <a:cubicBezTo>
                  <a:pt x="231325" y="301193"/>
                  <a:pt x="230242" y="302636"/>
                  <a:pt x="228799" y="303357"/>
                </a:cubicBezTo>
                <a:cubicBezTo>
                  <a:pt x="228438" y="303718"/>
                  <a:pt x="227355" y="304079"/>
                  <a:pt x="226634" y="304079"/>
                </a:cubicBezTo>
                <a:cubicBezTo>
                  <a:pt x="225912" y="304079"/>
                  <a:pt x="225190" y="303718"/>
                  <a:pt x="224468" y="303718"/>
                </a:cubicBezTo>
                <a:lnTo>
                  <a:pt x="203176" y="292897"/>
                </a:lnTo>
                <a:lnTo>
                  <a:pt x="182245" y="303718"/>
                </a:lnTo>
                <a:cubicBezTo>
                  <a:pt x="180802" y="304439"/>
                  <a:pt x="178997" y="304439"/>
                  <a:pt x="177915" y="303357"/>
                </a:cubicBezTo>
                <a:cubicBezTo>
                  <a:pt x="176471" y="302636"/>
                  <a:pt x="175388" y="301193"/>
                  <a:pt x="175388" y="299389"/>
                </a:cubicBezTo>
                <a:lnTo>
                  <a:pt x="175388" y="278108"/>
                </a:lnTo>
                <a:lnTo>
                  <a:pt x="22374" y="278108"/>
                </a:lnTo>
                <a:cubicBezTo>
                  <a:pt x="10104" y="278108"/>
                  <a:pt x="0" y="268008"/>
                  <a:pt x="0" y="255744"/>
                </a:cubicBezTo>
                <a:lnTo>
                  <a:pt x="0" y="22364"/>
                </a:lnTo>
                <a:cubicBezTo>
                  <a:pt x="0" y="10100"/>
                  <a:pt x="10104" y="0"/>
                  <a:pt x="22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57" name="Freeform 762">
            <a:extLst>
              <a:ext uri="{FF2B5EF4-FFF2-40B4-BE49-F238E27FC236}">
                <a16:creationId xmlns:a16="http://schemas.microsoft.com/office/drawing/2014/main" id="{0AC881B3-AFF1-2048-BB9E-AB14D09C3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9725" y="2843968"/>
            <a:ext cx="459748" cy="340644"/>
          </a:xfrm>
          <a:custGeom>
            <a:avLst/>
            <a:gdLst>
              <a:gd name="T0" fmla="*/ 175917 w 305681"/>
              <a:gd name="T1" fmla="*/ 198547 h 226205"/>
              <a:gd name="T2" fmla="*/ 259637 w 305681"/>
              <a:gd name="T3" fmla="*/ 202398 h 226205"/>
              <a:gd name="T4" fmla="*/ 239000 w 305681"/>
              <a:gd name="T5" fmla="*/ 197812 h 226205"/>
              <a:gd name="T6" fmla="*/ 71092 w 305681"/>
              <a:gd name="T7" fmla="*/ 193226 h 226205"/>
              <a:gd name="T8" fmla="*/ 71092 w 305681"/>
              <a:gd name="T9" fmla="*/ 193226 h 226205"/>
              <a:gd name="T10" fmla="*/ 39341 w 305681"/>
              <a:gd name="T11" fmla="*/ 197812 h 226205"/>
              <a:gd name="T12" fmla="*/ 259637 w 305681"/>
              <a:gd name="T13" fmla="*/ 176985 h 226205"/>
              <a:gd name="T14" fmla="*/ 239000 w 305681"/>
              <a:gd name="T15" fmla="*/ 172222 h 226205"/>
              <a:gd name="T16" fmla="*/ 71092 w 305681"/>
              <a:gd name="T17" fmla="*/ 167826 h 226205"/>
              <a:gd name="T18" fmla="*/ 71092 w 305681"/>
              <a:gd name="T19" fmla="*/ 167826 h 226205"/>
              <a:gd name="T20" fmla="*/ 39341 w 305681"/>
              <a:gd name="T21" fmla="*/ 172222 h 226205"/>
              <a:gd name="T22" fmla="*/ 180629 w 305681"/>
              <a:gd name="T23" fmla="*/ 175398 h 226205"/>
              <a:gd name="T24" fmla="*/ 156463 w 305681"/>
              <a:gd name="T25" fmla="*/ 171002 h 226205"/>
              <a:gd name="T26" fmla="*/ 124890 w 305681"/>
              <a:gd name="T27" fmla="*/ 166239 h 226205"/>
              <a:gd name="T28" fmla="*/ 124890 w 305681"/>
              <a:gd name="T29" fmla="*/ 166239 h 226205"/>
              <a:gd name="T30" fmla="*/ 255241 w 305681"/>
              <a:gd name="T31" fmla="*/ 147012 h 226205"/>
              <a:gd name="T32" fmla="*/ 234604 w 305681"/>
              <a:gd name="T33" fmla="*/ 151598 h 226205"/>
              <a:gd name="T34" fmla="*/ 75488 w 305681"/>
              <a:gd name="T35" fmla="*/ 147012 h 226205"/>
              <a:gd name="T36" fmla="*/ 43927 w 305681"/>
              <a:gd name="T37" fmla="*/ 142426 h 226205"/>
              <a:gd name="T38" fmla="*/ 43927 w 305681"/>
              <a:gd name="T39" fmla="*/ 142426 h 226205"/>
              <a:gd name="T40" fmla="*/ 175866 w 305681"/>
              <a:gd name="T41" fmla="*/ 145425 h 226205"/>
              <a:gd name="T42" fmla="*/ 151877 w 305681"/>
              <a:gd name="T43" fmla="*/ 150011 h 226205"/>
              <a:gd name="T44" fmla="*/ 129476 w 305681"/>
              <a:gd name="T45" fmla="*/ 145425 h 226205"/>
              <a:gd name="T46" fmla="*/ 259637 w 305681"/>
              <a:gd name="T47" fmla="*/ 118614 h 226205"/>
              <a:gd name="T48" fmla="*/ 259637 w 305681"/>
              <a:gd name="T49" fmla="*/ 118614 h 226205"/>
              <a:gd name="T50" fmla="*/ 229841 w 305681"/>
              <a:gd name="T51" fmla="*/ 123200 h 226205"/>
              <a:gd name="T52" fmla="*/ 71092 w 305681"/>
              <a:gd name="T53" fmla="*/ 127786 h 226205"/>
              <a:gd name="T54" fmla="*/ 48513 w 305681"/>
              <a:gd name="T55" fmla="*/ 123200 h 226205"/>
              <a:gd name="T56" fmla="*/ 180629 w 305681"/>
              <a:gd name="T57" fmla="*/ 115439 h 226205"/>
              <a:gd name="T58" fmla="*/ 180629 w 305681"/>
              <a:gd name="T59" fmla="*/ 115439 h 226205"/>
              <a:gd name="T60" fmla="*/ 147291 w 305681"/>
              <a:gd name="T61" fmla="*/ 120202 h 226205"/>
              <a:gd name="T62" fmla="*/ 124890 w 305681"/>
              <a:gd name="T63" fmla="*/ 124598 h 226205"/>
              <a:gd name="T64" fmla="*/ 212683 w 305681"/>
              <a:gd name="T65" fmla="*/ 216866 h 226205"/>
              <a:gd name="T66" fmla="*/ 23084 w 305681"/>
              <a:gd name="T67" fmla="*/ 101563 h 226205"/>
              <a:gd name="T68" fmla="*/ 23084 w 305681"/>
              <a:gd name="T69" fmla="*/ 101563 h 226205"/>
              <a:gd name="T70" fmla="*/ 175866 w 305681"/>
              <a:gd name="T71" fmla="*/ 94802 h 226205"/>
              <a:gd name="T72" fmla="*/ 151877 w 305681"/>
              <a:gd name="T73" fmla="*/ 99198 h 226205"/>
              <a:gd name="T74" fmla="*/ 129476 w 305681"/>
              <a:gd name="T75" fmla="*/ 94802 h 226205"/>
              <a:gd name="T76" fmla="*/ 102024 w 305681"/>
              <a:gd name="T77" fmla="*/ 73905 h 226205"/>
              <a:gd name="T78" fmla="*/ 120407 w 305681"/>
              <a:gd name="T79" fmla="*/ 193877 h 226205"/>
              <a:gd name="T80" fmla="*/ 184928 w 305681"/>
              <a:gd name="T81" fmla="*/ 216866 h 226205"/>
              <a:gd name="T82" fmla="*/ 102024 w 305681"/>
              <a:gd name="T83" fmla="*/ 73905 h 226205"/>
              <a:gd name="T84" fmla="*/ 226741 w 305681"/>
              <a:gd name="T85" fmla="*/ 73905 h 226205"/>
              <a:gd name="T86" fmla="*/ 291263 w 305681"/>
              <a:gd name="T87" fmla="*/ 92224 h 226205"/>
              <a:gd name="T88" fmla="*/ 14072 w 305681"/>
              <a:gd name="T89" fmla="*/ 92224 h 226205"/>
              <a:gd name="T90" fmla="*/ 78594 w 305681"/>
              <a:gd name="T91" fmla="*/ 73905 h 226205"/>
              <a:gd name="T92" fmla="*/ 57688 w 305681"/>
              <a:gd name="T93" fmla="*/ 36908 h 226205"/>
              <a:gd name="T94" fmla="*/ 208358 w 305681"/>
              <a:gd name="T95" fmla="*/ 64566 h 226205"/>
              <a:gd name="T96" fmla="*/ 155731 w 305681"/>
              <a:gd name="T97" fmla="*/ 1347 h 226205"/>
              <a:gd name="T98" fmla="*/ 304599 w 305681"/>
              <a:gd name="T99" fmla="*/ 94020 h 226205"/>
              <a:gd name="T100" fmla="*/ 291623 w 305681"/>
              <a:gd name="T101" fmla="*/ 216866 h 226205"/>
              <a:gd name="T102" fmla="*/ 286937 w 305681"/>
              <a:gd name="T103" fmla="*/ 226205 h 226205"/>
              <a:gd name="T104" fmla="*/ 97338 w 305681"/>
              <a:gd name="T105" fmla="*/ 226205 h 226205"/>
              <a:gd name="T106" fmla="*/ 4701 w 305681"/>
              <a:gd name="T107" fmla="*/ 216866 h 226205"/>
              <a:gd name="T108" fmla="*/ 375 w 305681"/>
              <a:gd name="T109" fmla="*/ 99049 h 226205"/>
              <a:gd name="T110" fmla="*/ 119325 w 305681"/>
              <a:gd name="T111" fmla="*/ 27568 h 226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5681" h="226205">
                <a:moveTo>
                  <a:pt x="129779" y="198547"/>
                </a:moveTo>
                <a:lnTo>
                  <a:pt x="129779" y="216866"/>
                </a:lnTo>
                <a:lnTo>
                  <a:pt x="175917" y="216866"/>
                </a:lnTo>
                <a:lnTo>
                  <a:pt x="175917" y="198547"/>
                </a:lnTo>
                <a:lnTo>
                  <a:pt x="129779" y="198547"/>
                </a:lnTo>
                <a:close/>
                <a:moveTo>
                  <a:pt x="259637" y="193226"/>
                </a:moveTo>
                <a:cubicBezTo>
                  <a:pt x="262568" y="193226"/>
                  <a:pt x="264400" y="195343"/>
                  <a:pt x="264400" y="197812"/>
                </a:cubicBezTo>
                <a:cubicBezTo>
                  <a:pt x="264400" y="200282"/>
                  <a:pt x="262568" y="202398"/>
                  <a:pt x="259637" y="202398"/>
                </a:cubicBezTo>
                <a:cubicBezTo>
                  <a:pt x="257073" y="202398"/>
                  <a:pt x="255241" y="200282"/>
                  <a:pt x="255241" y="197812"/>
                </a:cubicBezTo>
                <a:cubicBezTo>
                  <a:pt x="255241" y="195343"/>
                  <a:pt x="257073" y="193226"/>
                  <a:pt x="259637" y="193226"/>
                </a:cubicBezTo>
                <a:close/>
                <a:moveTo>
                  <a:pt x="234604" y="193226"/>
                </a:moveTo>
                <a:cubicBezTo>
                  <a:pt x="237168" y="193226"/>
                  <a:pt x="239000" y="195343"/>
                  <a:pt x="239000" y="197812"/>
                </a:cubicBezTo>
                <a:cubicBezTo>
                  <a:pt x="239000" y="200282"/>
                  <a:pt x="237168" y="202398"/>
                  <a:pt x="234604" y="202398"/>
                </a:cubicBezTo>
                <a:cubicBezTo>
                  <a:pt x="231673" y="202398"/>
                  <a:pt x="229841" y="200282"/>
                  <a:pt x="229841" y="197812"/>
                </a:cubicBezTo>
                <a:cubicBezTo>
                  <a:pt x="229841" y="195343"/>
                  <a:pt x="231673" y="193226"/>
                  <a:pt x="234604" y="193226"/>
                </a:cubicBezTo>
                <a:close/>
                <a:moveTo>
                  <a:pt x="71092" y="193226"/>
                </a:moveTo>
                <a:cubicBezTo>
                  <a:pt x="73656" y="193226"/>
                  <a:pt x="75488" y="195343"/>
                  <a:pt x="75488" y="197812"/>
                </a:cubicBezTo>
                <a:cubicBezTo>
                  <a:pt x="75488" y="200282"/>
                  <a:pt x="73656" y="202398"/>
                  <a:pt x="71092" y="202398"/>
                </a:cubicBezTo>
                <a:cubicBezTo>
                  <a:pt x="68527" y="202398"/>
                  <a:pt x="66329" y="200282"/>
                  <a:pt x="66329" y="197812"/>
                </a:cubicBezTo>
                <a:cubicBezTo>
                  <a:pt x="66329" y="195343"/>
                  <a:pt x="68527" y="193226"/>
                  <a:pt x="71092" y="193226"/>
                </a:cubicBezTo>
                <a:close/>
                <a:moveTo>
                  <a:pt x="43927" y="193226"/>
                </a:moveTo>
                <a:cubicBezTo>
                  <a:pt x="46397" y="193226"/>
                  <a:pt x="48513" y="195343"/>
                  <a:pt x="48513" y="197812"/>
                </a:cubicBezTo>
                <a:cubicBezTo>
                  <a:pt x="48513" y="200282"/>
                  <a:pt x="46397" y="202398"/>
                  <a:pt x="43927" y="202398"/>
                </a:cubicBezTo>
                <a:cubicBezTo>
                  <a:pt x="41458" y="202398"/>
                  <a:pt x="39341" y="200282"/>
                  <a:pt x="39341" y="197812"/>
                </a:cubicBezTo>
                <a:cubicBezTo>
                  <a:pt x="39341" y="195343"/>
                  <a:pt x="41458" y="193226"/>
                  <a:pt x="43927" y="193226"/>
                </a:cubicBezTo>
                <a:close/>
                <a:moveTo>
                  <a:pt x="259637" y="167826"/>
                </a:moveTo>
                <a:cubicBezTo>
                  <a:pt x="262568" y="167826"/>
                  <a:pt x="264400" y="169658"/>
                  <a:pt x="264400" y="172222"/>
                </a:cubicBezTo>
                <a:cubicBezTo>
                  <a:pt x="264400" y="175153"/>
                  <a:pt x="262568" y="176985"/>
                  <a:pt x="259637" y="176985"/>
                </a:cubicBezTo>
                <a:cubicBezTo>
                  <a:pt x="257073" y="176985"/>
                  <a:pt x="255241" y="175153"/>
                  <a:pt x="255241" y="172222"/>
                </a:cubicBezTo>
                <a:cubicBezTo>
                  <a:pt x="255241" y="169658"/>
                  <a:pt x="257073" y="167826"/>
                  <a:pt x="259637" y="167826"/>
                </a:cubicBezTo>
                <a:close/>
                <a:moveTo>
                  <a:pt x="234604" y="167826"/>
                </a:moveTo>
                <a:cubicBezTo>
                  <a:pt x="237168" y="167826"/>
                  <a:pt x="239000" y="169658"/>
                  <a:pt x="239000" y="172222"/>
                </a:cubicBezTo>
                <a:cubicBezTo>
                  <a:pt x="239000" y="175153"/>
                  <a:pt x="237168" y="176985"/>
                  <a:pt x="234604" y="176985"/>
                </a:cubicBezTo>
                <a:cubicBezTo>
                  <a:pt x="231673" y="176985"/>
                  <a:pt x="229841" y="175153"/>
                  <a:pt x="229841" y="172222"/>
                </a:cubicBezTo>
                <a:cubicBezTo>
                  <a:pt x="229841" y="169658"/>
                  <a:pt x="231673" y="167826"/>
                  <a:pt x="234604" y="167826"/>
                </a:cubicBezTo>
                <a:close/>
                <a:moveTo>
                  <a:pt x="71092" y="167826"/>
                </a:moveTo>
                <a:cubicBezTo>
                  <a:pt x="73656" y="167826"/>
                  <a:pt x="75488" y="169658"/>
                  <a:pt x="75488" y="172222"/>
                </a:cubicBezTo>
                <a:cubicBezTo>
                  <a:pt x="75488" y="175153"/>
                  <a:pt x="73656" y="176985"/>
                  <a:pt x="71092" y="176985"/>
                </a:cubicBezTo>
                <a:cubicBezTo>
                  <a:pt x="68527" y="176985"/>
                  <a:pt x="66329" y="175153"/>
                  <a:pt x="66329" y="172222"/>
                </a:cubicBezTo>
                <a:cubicBezTo>
                  <a:pt x="66329" y="169658"/>
                  <a:pt x="68527" y="167826"/>
                  <a:pt x="71092" y="167826"/>
                </a:cubicBezTo>
                <a:close/>
                <a:moveTo>
                  <a:pt x="43927" y="167826"/>
                </a:moveTo>
                <a:cubicBezTo>
                  <a:pt x="46397" y="167826"/>
                  <a:pt x="48513" y="169658"/>
                  <a:pt x="48513" y="172222"/>
                </a:cubicBezTo>
                <a:cubicBezTo>
                  <a:pt x="48513" y="175153"/>
                  <a:pt x="46397" y="176985"/>
                  <a:pt x="43927" y="176985"/>
                </a:cubicBezTo>
                <a:cubicBezTo>
                  <a:pt x="41458" y="176985"/>
                  <a:pt x="39341" y="175153"/>
                  <a:pt x="39341" y="172222"/>
                </a:cubicBezTo>
                <a:cubicBezTo>
                  <a:pt x="39341" y="169658"/>
                  <a:pt x="41458" y="167826"/>
                  <a:pt x="43927" y="167826"/>
                </a:cubicBezTo>
                <a:close/>
                <a:moveTo>
                  <a:pt x="180629" y="166239"/>
                </a:moveTo>
                <a:cubicBezTo>
                  <a:pt x="183193" y="166239"/>
                  <a:pt x="185025" y="168071"/>
                  <a:pt x="185025" y="171002"/>
                </a:cubicBezTo>
                <a:cubicBezTo>
                  <a:pt x="185025" y="173566"/>
                  <a:pt x="183193" y="175398"/>
                  <a:pt x="180629" y="175398"/>
                </a:cubicBezTo>
                <a:cubicBezTo>
                  <a:pt x="177698" y="175398"/>
                  <a:pt x="175866" y="173566"/>
                  <a:pt x="175866" y="171002"/>
                </a:cubicBezTo>
                <a:cubicBezTo>
                  <a:pt x="175866" y="168071"/>
                  <a:pt x="177698" y="166239"/>
                  <a:pt x="180629" y="166239"/>
                </a:cubicBezTo>
                <a:close/>
                <a:moveTo>
                  <a:pt x="151877" y="166239"/>
                </a:moveTo>
                <a:cubicBezTo>
                  <a:pt x="154347" y="166239"/>
                  <a:pt x="156463" y="168071"/>
                  <a:pt x="156463" y="171002"/>
                </a:cubicBezTo>
                <a:cubicBezTo>
                  <a:pt x="156463" y="173566"/>
                  <a:pt x="154347" y="175398"/>
                  <a:pt x="151877" y="175398"/>
                </a:cubicBezTo>
                <a:cubicBezTo>
                  <a:pt x="149408" y="175398"/>
                  <a:pt x="147291" y="173566"/>
                  <a:pt x="147291" y="171002"/>
                </a:cubicBezTo>
                <a:cubicBezTo>
                  <a:pt x="147291" y="168071"/>
                  <a:pt x="149408" y="166239"/>
                  <a:pt x="151877" y="166239"/>
                </a:cubicBezTo>
                <a:close/>
                <a:moveTo>
                  <a:pt x="124890" y="166239"/>
                </a:moveTo>
                <a:cubicBezTo>
                  <a:pt x="127360" y="166239"/>
                  <a:pt x="129476" y="168071"/>
                  <a:pt x="129476" y="171002"/>
                </a:cubicBezTo>
                <a:cubicBezTo>
                  <a:pt x="129476" y="173566"/>
                  <a:pt x="127360" y="175398"/>
                  <a:pt x="124890" y="175398"/>
                </a:cubicBezTo>
                <a:cubicBezTo>
                  <a:pt x="122421" y="175398"/>
                  <a:pt x="120304" y="173566"/>
                  <a:pt x="120304" y="171002"/>
                </a:cubicBezTo>
                <a:cubicBezTo>
                  <a:pt x="120304" y="168071"/>
                  <a:pt x="122421" y="166239"/>
                  <a:pt x="124890" y="166239"/>
                </a:cubicBezTo>
                <a:close/>
                <a:moveTo>
                  <a:pt x="259637" y="142426"/>
                </a:moveTo>
                <a:cubicBezTo>
                  <a:pt x="262568" y="142426"/>
                  <a:pt x="264400" y="144543"/>
                  <a:pt x="264400" y="147012"/>
                </a:cubicBezTo>
                <a:cubicBezTo>
                  <a:pt x="264400" y="149482"/>
                  <a:pt x="262568" y="151598"/>
                  <a:pt x="259637" y="151598"/>
                </a:cubicBezTo>
                <a:cubicBezTo>
                  <a:pt x="257073" y="151598"/>
                  <a:pt x="255241" y="149482"/>
                  <a:pt x="255241" y="147012"/>
                </a:cubicBezTo>
                <a:cubicBezTo>
                  <a:pt x="255241" y="144543"/>
                  <a:pt x="257073" y="142426"/>
                  <a:pt x="259637" y="142426"/>
                </a:cubicBezTo>
                <a:close/>
                <a:moveTo>
                  <a:pt x="234604" y="142426"/>
                </a:moveTo>
                <a:cubicBezTo>
                  <a:pt x="237168" y="142426"/>
                  <a:pt x="239000" y="144543"/>
                  <a:pt x="239000" y="147012"/>
                </a:cubicBezTo>
                <a:cubicBezTo>
                  <a:pt x="239000" y="149482"/>
                  <a:pt x="237168" y="151598"/>
                  <a:pt x="234604" y="151598"/>
                </a:cubicBezTo>
                <a:cubicBezTo>
                  <a:pt x="231673" y="151598"/>
                  <a:pt x="229841" y="149482"/>
                  <a:pt x="229841" y="147012"/>
                </a:cubicBezTo>
                <a:cubicBezTo>
                  <a:pt x="229841" y="144543"/>
                  <a:pt x="231673" y="142426"/>
                  <a:pt x="234604" y="142426"/>
                </a:cubicBezTo>
                <a:close/>
                <a:moveTo>
                  <a:pt x="71092" y="142426"/>
                </a:moveTo>
                <a:cubicBezTo>
                  <a:pt x="73656" y="142426"/>
                  <a:pt x="75488" y="144543"/>
                  <a:pt x="75488" y="147012"/>
                </a:cubicBezTo>
                <a:cubicBezTo>
                  <a:pt x="75488" y="149482"/>
                  <a:pt x="73656" y="151598"/>
                  <a:pt x="71092" y="151598"/>
                </a:cubicBezTo>
                <a:cubicBezTo>
                  <a:pt x="68527" y="151598"/>
                  <a:pt x="66329" y="149482"/>
                  <a:pt x="66329" y="147012"/>
                </a:cubicBezTo>
                <a:cubicBezTo>
                  <a:pt x="66329" y="144543"/>
                  <a:pt x="68527" y="142426"/>
                  <a:pt x="71092" y="142426"/>
                </a:cubicBezTo>
                <a:close/>
                <a:moveTo>
                  <a:pt x="43927" y="142426"/>
                </a:moveTo>
                <a:cubicBezTo>
                  <a:pt x="46397" y="142426"/>
                  <a:pt x="48513" y="144543"/>
                  <a:pt x="48513" y="147012"/>
                </a:cubicBezTo>
                <a:cubicBezTo>
                  <a:pt x="48513" y="149482"/>
                  <a:pt x="46397" y="151598"/>
                  <a:pt x="43927" y="151598"/>
                </a:cubicBezTo>
                <a:cubicBezTo>
                  <a:pt x="41458" y="151598"/>
                  <a:pt x="39341" y="149482"/>
                  <a:pt x="39341" y="147012"/>
                </a:cubicBezTo>
                <a:cubicBezTo>
                  <a:pt x="39341" y="144543"/>
                  <a:pt x="41458" y="142426"/>
                  <a:pt x="43927" y="142426"/>
                </a:cubicBezTo>
                <a:close/>
                <a:moveTo>
                  <a:pt x="180629" y="140839"/>
                </a:moveTo>
                <a:cubicBezTo>
                  <a:pt x="183193" y="140839"/>
                  <a:pt x="185025" y="142956"/>
                  <a:pt x="185025" y="145425"/>
                </a:cubicBezTo>
                <a:cubicBezTo>
                  <a:pt x="185025" y="147895"/>
                  <a:pt x="183193" y="150011"/>
                  <a:pt x="180629" y="150011"/>
                </a:cubicBezTo>
                <a:cubicBezTo>
                  <a:pt x="177698" y="150011"/>
                  <a:pt x="175866" y="147895"/>
                  <a:pt x="175866" y="145425"/>
                </a:cubicBezTo>
                <a:cubicBezTo>
                  <a:pt x="175866" y="142956"/>
                  <a:pt x="177698" y="140839"/>
                  <a:pt x="180629" y="140839"/>
                </a:cubicBezTo>
                <a:close/>
                <a:moveTo>
                  <a:pt x="151877" y="140839"/>
                </a:moveTo>
                <a:cubicBezTo>
                  <a:pt x="154347" y="140839"/>
                  <a:pt x="156463" y="142956"/>
                  <a:pt x="156463" y="145425"/>
                </a:cubicBezTo>
                <a:cubicBezTo>
                  <a:pt x="156463" y="147895"/>
                  <a:pt x="154347" y="150011"/>
                  <a:pt x="151877" y="150011"/>
                </a:cubicBezTo>
                <a:cubicBezTo>
                  <a:pt x="149408" y="150011"/>
                  <a:pt x="147291" y="147895"/>
                  <a:pt x="147291" y="145425"/>
                </a:cubicBezTo>
                <a:cubicBezTo>
                  <a:pt x="147291" y="142956"/>
                  <a:pt x="149408" y="140839"/>
                  <a:pt x="151877" y="140839"/>
                </a:cubicBezTo>
                <a:close/>
                <a:moveTo>
                  <a:pt x="124890" y="140839"/>
                </a:moveTo>
                <a:cubicBezTo>
                  <a:pt x="127360" y="140839"/>
                  <a:pt x="129476" y="142956"/>
                  <a:pt x="129476" y="145425"/>
                </a:cubicBezTo>
                <a:cubicBezTo>
                  <a:pt x="129476" y="147895"/>
                  <a:pt x="127360" y="150011"/>
                  <a:pt x="124890" y="150011"/>
                </a:cubicBezTo>
                <a:cubicBezTo>
                  <a:pt x="122421" y="150011"/>
                  <a:pt x="120304" y="147895"/>
                  <a:pt x="120304" y="145425"/>
                </a:cubicBezTo>
                <a:cubicBezTo>
                  <a:pt x="120304" y="142956"/>
                  <a:pt x="122421" y="140839"/>
                  <a:pt x="124890" y="140839"/>
                </a:cubicBezTo>
                <a:close/>
                <a:moveTo>
                  <a:pt x="259637" y="118614"/>
                </a:moveTo>
                <a:cubicBezTo>
                  <a:pt x="262568" y="118614"/>
                  <a:pt x="264400" y="120731"/>
                  <a:pt x="264400" y="123200"/>
                </a:cubicBezTo>
                <a:cubicBezTo>
                  <a:pt x="264400" y="125670"/>
                  <a:pt x="262568" y="127786"/>
                  <a:pt x="259637" y="127786"/>
                </a:cubicBezTo>
                <a:cubicBezTo>
                  <a:pt x="257073" y="127786"/>
                  <a:pt x="255241" y="125670"/>
                  <a:pt x="255241" y="123200"/>
                </a:cubicBezTo>
                <a:cubicBezTo>
                  <a:pt x="255241" y="120731"/>
                  <a:pt x="257073" y="118614"/>
                  <a:pt x="259637" y="118614"/>
                </a:cubicBezTo>
                <a:close/>
                <a:moveTo>
                  <a:pt x="234604" y="118614"/>
                </a:moveTo>
                <a:cubicBezTo>
                  <a:pt x="237168" y="118614"/>
                  <a:pt x="239000" y="120731"/>
                  <a:pt x="239000" y="123200"/>
                </a:cubicBezTo>
                <a:cubicBezTo>
                  <a:pt x="239000" y="125670"/>
                  <a:pt x="237168" y="127786"/>
                  <a:pt x="234604" y="127786"/>
                </a:cubicBezTo>
                <a:cubicBezTo>
                  <a:pt x="231673" y="127786"/>
                  <a:pt x="229841" y="125670"/>
                  <a:pt x="229841" y="123200"/>
                </a:cubicBezTo>
                <a:cubicBezTo>
                  <a:pt x="229841" y="120731"/>
                  <a:pt x="231673" y="118614"/>
                  <a:pt x="234604" y="118614"/>
                </a:cubicBezTo>
                <a:close/>
                <a:moveTo>
                  <a:pt x="71092" y="118614"/>
                </a:moveTo>
                <a:cubicBezTo>
                  <a:pt x="73656" y="118614"/>
                  <a:pt x="75488" y="120731"/>
                  <a:pt x="75488" y="123200"/>
                </a:cubicBezTo>
                <a:cubicBezTo>
                  <a:pt x="75488" y="125670"/>
                  <a:pt x="73656" y="127786"/>
                  <a:pt x="71092" y="127786"/>
                </a:cubicBezTo>
                <a:cubicBezTo>
                  <a:pt x="68527" y="127786"/>
                  <a:pt x="66329" y="125670"/>
                  <a:pt x="66329" y="123200"/>
                </a:cubicBezTo>
                <a:cubicBezTo>
                  <a:pt x="66329" y="120731"/>
                  <a:pt x="68527" y="118614"/>
                  <a:pt x="71092" y="118614"/>
                </a:cubicBezTo>
                <a:close/>
                <a:moveTo>
                  <a:pt x="43927" y="118614"/>
                </a:moveTo>
                <a:cubicBezTo>
                  <a:pt x="46397" y="118614"/>
                  <a:pt x="48513" y="120731"/>
                  <a:pt x="48513" y="123200"/>
                </a:cubicBezTo>
                <a:cubicBezTo>
                  <a:pt x="48513" y="125670"/>
                  <a:pt x="46397" y="127786"/>
                  <a:pt x="43927" y="127786"/>
                </a:cubicBezTo>
                <a:cubicBezTo>
                  <a:pt x="41458" y="127786"/>
                  <a:pt x="39341" y="125670"/>
                  <a:pt x="39341" y="123200"/>
                </a:cubicBezTo>
                <a:cubicBezTo>
                  <a:pt x="39341" y="120731"/>
                  <a:pt x="41458" y="118614"/>
                  <a:pt x="43927" y="118614"/>
                </a:cubicBezTo>
                <a:close/>
                <a:moveTo>
                  <a:pt x="180629" y="115439"/>
                </a:moveTo>
                <a:cubicBezTo>
                  <a:pt x="183193" y="115439"/>
                  <a:pt x="185025" y="117271"/>
                  <a:pt x="185025" y="120202"/>
                </a:cubicBezTo>
                <a:cubicBezTo>
                  <a:pt x="185025" y="122766"/>
                  <a:pt x="183193" y="124598"/>
                  <a:pt x="180629" y="124598"/>
                </a:cubicBezTo>
                <a:cubicBezTo>
                  <a:pt x="177698" y="124598"/>
                  <a:pt x="175866" y="122766"/>
                  <a:pt x="175866" y="120202"/>
                </a:cubicBezTo>
                <a:cubicBezTo>
                  <a:pt x="175866" y="117271"/>
                  <a:pt x="177698" y="115439"/>
                  <a:pt x="180629" y="115439"/>
                </a:cubicBezTo>
                <a:close/>
                <a:moveTo>
                  <a:pt x="151877" y="115439"/>
                </a:moveTo>
                <a:cubicBezTo>
                  <a:pt x="154347" y="115439"/>
                  <a:pt x="156463" y="117271"/>
                  <a:pt x="156463" y="120202"/>
                </a:cubicBezTo>
                <a:cubicBezTo>
                  <a:pt x="156463" y="122766"/>
                  <a:pt x="154347" y="124598"/>
                  <a:pt x="151877" y="124598"/>
                </a:cubicBezTo>
                <a:cubicBezTo>
                  <a:pt x="149408" y="124598"/>
                  <a:pt x="147291" y="122766"/>
                  <a:pt x="147291" y="120202"/>
                </a:cubicBezTo>
                <a:cubicBezTo>
                  <a:pt x="147291" y="117271"/>
                  <a:pt x="149408" y="115439"/>
                  <a:pt x="151877" y="115439"/>
                </a:cubicBezTo>
                <a:close/>
                <a:moveTo>
                  <a:pt x="124890" y="115439"/>
                </a:moveTo>
                <a:cubicBezTo>
                  <a:pt x="127360" y="115439"/>
                  <a:pt x="129476" y="117271"/>
                  <a:pt x="129476" y="120202"/>
                </a:cubicBezTo>
                <a:cubicBezTo>
                  <a:pt x="129476" y="122766"/>
                  <a:pt x="127360" y="124598"/>
                  <a:pt x="124890" y="124598"/>
                </a:cubicBezTo>
                <a:cubicBezTo>
                  <a:pt x="122421" y="124598"/>
                  <a:pt x="120304" y="122766"/>
                  <a:pt x="120304" y="120202"/>
                </a:cubicBezTo>
                <a:cubicBezTo>
                  <a:pt x="120304" y="117271"/>
                  <a:pt x="122421" y="115439"/>
                  <a:pt x="124890" y="115439"/>
                </a:cubicBezTo>
                <a:close/>
                <a:moveTo>
                  <a:pt x="212683" y="101563"/>
                </a:moveTo>
                <a:lnTo>
                  <a:pt x="212683" y="216866"/>
                </a:lnTo>
                <a:lnTo>
                  <a:pt x="282612" y="216866"/>
                </a:lnTo>
                <a:lnTo>
                  <a:pt x="282612" y="101563"/>
                </a:lnTo>
                <a:lnTo>
                  <a:pt x="212683" y="101563"/>
                </a:lnTo>
                <a:close/>
                <a:moveTo>
                  <a:pt x="23084" y="101563"/>
                </a:moveTo>
                <a:lnTo>
                  <a:pt x="23084" y="216866"/>
                </a:lnTo>
                <a:lnTo>
                  <a:pt x="92652" y="216866"/>
                </a:lnTo>
                <a:lnTo>
                  <a:pt x="92652" y="101563"/>
                </a:lnTo>
                <a:lnTo>
                  <a:pt x="23084" y="101563"/>
                </a:lnTo>
                <a:close/>
                <a:moveTo>
                  <a:pt x="180629" y="90039"/>
                </a:moveTo>
                <a:cubicBezTo>
                  <a:pt x="183193" y="90039"/>
                  <a:pt x="185025" y="92237"/>
                  <a:pt x="185025" y="94802"/>
                </a:cubicBezTo>
                <a:cubicBezTo>
                  <a:pt x="185025" y="97366"/>
                  <a:pt x="183193" y="99198"/>
                  <a:pt x="180629" y="99198"/>
                </a:cubicBezTo>
                <a:cubicBezTo>
                  <a:pt x="177698" y="99198"/>
                  <a:pt x="175866" y="97366"/>
                  <a:pt x="175866" y="94802"/>
                </a:cubicBezTo>
                <a:cubicBezTo>
                  <a:pt x="175866" y="92237"/>
                  <a:pt x="177698" y="90039"/>
                  <a:pt x="180629" y="90039"/>
                </a:cubicBezTo>
                <a:close/>
                <a:moveTo>
                  <a:pt x="151877" y="90039"/>
                </a:moveTo>
                <a:cubicBezTo>
                  <a:pt x="154347" y="90039"/>
                  <a:pt x="156463" y="92237"/>
                  <a:pt x="156463" y="94802"/>
                </a:cubicBezTo>
                <a:cubicBezTo>
                  <a:pt x="156463" y="97366"/>
                  <a:pt x="154347" y="99198"/>
                  <a:pt x="151877" y="99198"/>
                </a:cubicBezTo>
                <a:cubicBezTo>
                  <a:pt x="149408" y="99198"/>
                  <a:pt x="147291" y="97366"/>
                  <a:pt x="147291" y="94802"/>
                </a:cubicBezTo>
                <a:cubicBezTo>
                  <a:pt x="147291" y="92237"/>
                  <a:pt x="149408" y="90039"/>
                  <a:pt x="151877" y="90039"/>
                </a:cubicBezTo>
                <a:close/>
                <a:moveTo>
                  <a:pt x="124890" y="90039"/>
                </a:moveTo>
                <a:cubicBezTo>
                  <a:pt x="127360" y="90039"/>
                  <a:pt x="129476" y="92237"/>
                  <a:pt x="129476" y="94802"/>
                </a:cubicBezTo>
                <a:cubicBezTo>
                  <a:pt x="129476" y="97366"/>
                  <a:pt x="127360" y="99198"/>
                  <a:pt x="124890" y="99198"/>
                </a:cubicBezTo>
                <a:cubicBezTo>
                  <a:pt x="122421" y="99198"/>
                  <a:pt x="120304" y="97366"/>
                  <a:pt x="120304" y="94802"/>
                </a:cubicBezTo>
                <a:cubicBezTo>
                  <a:pt x="120304" y="92237"/>
                  <a:pt x="122421" y="90039"/>
                  <a:pt x="124890" y="90039"/>
                </a:cubicBezTo>
                <a:close/>
                <a:moveTo>
                  <a:pt x="102024" y="73905"/>
                </a:moveTo>
                <a:lnTo>
                  <a:pt x="102024" y="96894"/>
                </a:lnTo>
                <a:lnTo>
                  <a:pt x="102024" y="216866"/>
                </a:lnTo>
                <a:lnTo>
                  <a:pt x="120407" y="216866"/>
                </a:lnTo>
                <a:lnTo>
                  <a:pt x="120407" y="193877"/>
                </a:lnTo>
                <a:cubicBezTo>
                  <a:pt x="120407" y="191363"/>
                  <a:pt x="122570" y="189208"/>
                  <a:pt x="125093" y="189208"/>
                </a:cubicBezTo>
                <a:lnTo>
                  <a:pt x="180603" y="189208"/>
                </a:lnTo>
                <a:cubicBezTo>
                  <a:pt x="183126" y="189208"/>
                  <a:pt x="184928" y="191363"/>
                  <a:pt x="184928" y="193877"/>
                </a:cubicBezTo>
                <a:lnTo>
                  <a:pt x="184928" y="216866"/>
                </a:lnTo>
                <a:lnTo>
                  <a:pt x="203672" y="216866"/>
                </a:lnTo>
                <a:lnTo>
                  <a:pt x="203672" y="96894"/>
                </a:lnTo>
                <a:lnTo>
                  <a:pt x="203672" y="73905"/>
                </a:lnTo>
                <a:lnTo>
                  <a:pt x="102024" y="73905"/>
                </a:lnTo>
                <a:close/>
                <a:moveTo>
                  <a:pt x="196823" y="36908"/>
                </a:moveTo>
                <a:lnTo>
                  <a:pt x="229625" y="66003"/>
                </a:lnTo>
                <a:cubicBezTo>
                  <a:pt x="231427" y="67080"/>
                  <a:pt x="231787" y="69235"/>
                  <a:pt x="231427" y="70672"/>
                </a:cubicBezTo>
                <a:cubicBezTo>
                  <a:pt x="230346" y="72827"/>
                  <a:pt x="228543" y="73905"/>
                  <a:pt x="226741" y="73905"/>
                </a:cubicBezTo>
                <a:lnTo>
                  <a:pt x="212683" y="73905"/>
                </a:lnTo>
                <a:lnTo>
                  <a:pt x="212683" y="92224"/>
                </a:lnTo>
                <a:lnTo>
                  <a:pt x="286937" y="92224"/>
                </a:lnTo>
                <a:lnTo>
                  <a:pt x="291263" y="92224"/>
                </a:lnTo>
                <a:lnTo>
                  <a:pt x="247647" y="36908"/>
                </a:lnTo>
                <a:lnTo>
                  <a:pt x="196823" y="36908"/>
                </a:lnTo>
                <a:close/>
                <a:moveTo>
                  <a:pt x="57688" y="36908"/>
                </a:moveTo>
                <a:lnTo>
                  <a:pt x="14072" y="92224"/>
                </a:lnTo>
                <a:lnTo>
                  <a:pt x="18398" y="92224"/>
                </a:lnTo>
                <a:lnTo>
                  <a:pt x="92652" y="92224"/>
                </a:lnTo>
                <a:lnTo>
                  <a:pt x="92652" y="73905"/>
                </a:lnTo>
                <a:lnTo>
                  <a:pt x="78594" y="73905"/>
                </a:lnTo>
                <a:cubicBezTo>
                  <a:pt x="76792" y="73905"/>
                  <a:pt x="74989" y="72827"/>
                  <a:pt x="74268" y="70672"/>
                </a:cubicBezTo>
                <a:cubicBezTo>
                  <a:pt x="73548" y="69235"/>
                  <a:pt x="74268" y="67080"/>
                  <a:pt x="75710" y="66003"/>
                </a:cubicBezTo>
                <a:lnTo>
                  <a:pt x="108512" y="36908"/>
                </a:lnTo>
                <a:lnTo>
                  <a:pt x="57688" y="36908"/>
                </a:lnTo>
                <a:close/>
                <a:moveTo>
                  <a:pt x="152848" y="10686"/>
                </a:moveTo>
                <a:lnTo>
                  <a:pt x="90849" y="64566"/>
                </a:lnTo>
                <a:lnTo>
                  <a:pt x="97338" y="64566"/>
                </a:lnTo>
                <a:lnTo>
                  <a:pt x="208358" y="64566"/>
                </a:lnTo>
                <a:lnTo>
                  <a:pt x="214486" y="64566"/>
                </a:lnTo>
                <a:lnTo>
                  <a:pt x="152848" y="10686"/>
                </a:lnTo>
                <a:close/>
                <a:moveTo>
                  <a:pt x="149604" y="1347"/>
                </a:moveTo>
                <a:cubicBezTo>
                  <a:pt x="151406" y="-449"/>
                  <a:pt x="153929" y="-449"/>
                  <a:pt x="155731" y="1347"/>
                </a:cubicBezTo>
                <a:lnTo>
                  <a:pt x="186370" y="27568"/>
                </a:lnTo>
                <a:lnTo>
                  <a:pt x="249810" y="27568"/>
                </a:lnTo>
                <a:cubicBezTo>
                  <a:pt x="251252" y="27568"/>
                  <a:pt x="252694" y="28646"/>
                  <a:pt x="253775" y="29724"/>
                </a:cubicBezTo>
                <a:lnTo>
                  <a:pt x="304599" y="94020"/>
                </a:lnTo>
                <a:cubicBezTo>
                  <a:pt x="305681" y="95457"/>
                  <a:pt x="305681" y="97612"/>
                  <a:pt x="304960" y="99049"/>
                </a:cubicBezTo>
                <a:cubicBezTo>
                  <a:pt x="304239" y="100486"/>
                  <a:pt x="302437" y="101563"/>
                  <a:pt x="300995" y="101563"/>
                </a:cubicBezTo>
                <a:lnTo>
                  <a:pt x="291623" y="101563"/>
                </a:lnTo>
                <a:lnTo>
                  <a:pt x="291623" y="216866"/>
                </a:lnTo>
                <a:lnTo>
                  <a:pt x="300995" y="216866"/>
                </a:lnTo>
                <a:cubicBezTo>
                  <a:pt x="303518" y="216866"/>
                  <a:pt x="305681" y="219021"/>
                  <a:pt x="305681" y="221535"/>
                </a:cubicBezTo>
                <a:cubicBezTo>
                  <a:pt x="305681" y="224050"/>
                  <a:pt x="303518" y="226205"/>
                  <a:pt x="300995" y="226205"/>
                </a:cubicBezTo>
                <a:lnTo>
                  <a:pt x="286937" y="226205"/>
                </a:lnTo>
                <a:lnTo>
                  <a:pt x="208358" y="226205"/>
                </a:lnTo>
                <a:lnTo>
                  <a:pt x="180603" y="226205"/>
                </a:lnTo>
                <a:lnTo>
                  <a:pt x="125093" y="226205"/>
                </a:lnTo>
                <a:lnTo>
                  <a:pt x="97338" y="226205"/>
                </a:lnTo>
                <a:lnTo>
                  <a:pt x="18398" y="226205"/>
                </a:lnTo>
                <a:lnTo>
                  <a:pt x="4701" y="226205"/>
                </a:lnTo>
                <a:cubicBezTo>
                  <a:pt x="1817" y="226205"/>
                  <a:pt x="15" y="224050"/>
                  <a:pt x="15" y="221535"/>
                </a:cubicBezTo>
                <a:cubicBezTo>
                  <a:pt x="15" y="219021"/>
                  <a:pt x="1817" y="216866"/>
                  <a:pt x="4701" y="216866"/>
                </a:cubicBezTo>
                <a:lnTo>
                  <a:pt x="13712" y="216866"/>
                </a:lnTo>
                <a:lnTo>
                  <a:pt x="13712" y="101563"/>
                </a:lnTo>
                <a:lnTo>
                  <a:pt x="4701" y="101563"/>
                </a:lnTo>
                <a:cubicBezTo>
                  <a:pt x="2898" y="101563"/>
                  <a:pt x="1096" y="100486"/>
                  <a:pt x="375" y="99049"/>
                </a:cubicBezTo>
                <a:cubicBezTo>
                  <a:pt x="-346" y="97612"/>
                  <a:pt x="15" y="95457"/>
                  <a:pt x="1096" y="94020"/>
                </a:cubicBezTo>
                <a:lnTo>
                  <a:pt x="51920" y="29724"/>
                </a:lnTo>
                <a:cubicBezTo>
                  <a:pt x="52641" y="28646"/>
                  <a:pt x="54083" y="27568"/>
                  <a:pt x="55525" y="27568"/>
                </a:cubicBezTo>
                <a:lnTo>
                  <a:pt x="119325" y="27568"/>
                </a:lnTo>
                <a:lnTo>
                  <a:pt x="149604" y="13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58" name="Freeform 772">
            <a:extLst>
              <a:ext uri="{FF2B5EF4-FFF2-40B4-BE49-F238E27FC236}">
                <a16:creationId xmlns:a16="http://schemas.microsoft.com/office/drawing/2014/main" id="{140CA812-A8F3-4743-B955-EB2684352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0612" y="4183679"/>
            <a:ext cx="459749" cy="457366"/>
          </a:xfrm>
          <a:custGeom>
            <a:avLst/>
            <a:gdLst>
              <a:gd name="T0" fmla="*/ 130354 w 306028"/>
              <a:gd name="T1" fmla="*/ 260583 h 304127"/>
              <a:gd name="T2" fmla="*/ 235090 w 306028"/>
              <a:gd name="T3" fmla="*/ 63546 h 304127"/>
              <a:gd name="T4" fmla="*/ 279381 w 306028"/>
              <a:gd name="T5" fmla="*/ 89438 h 304127"/>
              <a:gd name="T6" fmla="*/ 306028 w 306028"/>
              <a:gd name="T7" fmla="*/ 109576 h 304127"/>
              <a:gd name="T8" fmla="*/ 287663 w 306028"/>
              <a:gd name="T9" fmla="*/ 280032 h 304127"/>
              <a:gd name="T10" fmla="*/ 278301 w 306028"/>
              <a:gd name="T11" fmla="*/ 299452 h 304127"/>
              <a:gd name="T12" fmla="*/ 297026 w 306028"/>
              <a:gd name="T13" fmla="*/ 153449 h 304127"/>
              <a:gd name="T14" fmla="*/ 281902 w 306028"/>
              <a:gd name="T15" fmla="*/ 102384 h 304127"/>
              <a:gd name="T16" fmla="*/ 274700 w 306028"/>
              <a:gd name="T17" fmla="*/ 163518 h 304127"/>
              <a:gd name="T18" fmla="*/ 270019 w 306028"/>
              <a:gd name="T19" fmla="*/ 89438 h 304127"/>
              <a:gd name="T20" fmla="*/ 252374 w 306028"/>
              <a:gd name="T21" fmla="*/ 88719 h 304127"/>
              <a:gd name="T22" fmla="*/ 243012 w 306028"/>
              <a:gd name="T23" fmla="*/ 154887 h 304127"/>
              <a:gd name="T24" fmla="*/ 234370 w 306028"/>
              <a:gd name="T25" fmla="*/ 72536 h 304127"/>
              <a:gd name="T26" fmla="*/ 225007 w 306028"/>
              <a:gd name="T27" fmla="*/ 101665 h 304127"/>
              <a:gd name="T28" fmla="*/ 216005 w 306028"/>
              <a:gd name="T29" fmla="*/ 150572 h 304127"/>
              <a:gd name="T30" fmla="*/ 212764 w 306028"/>
              <a:gd name="T31" fmla="*/ 94832 h 304127"/>
              <a:gd name="T32" fmla="*/ 198000 w 306028"/>
              <a:gd name="T33" fmla="*/ 166035 h 304127"/>
              <a:gd name="T34" fmla="*/ 206643 w 306028"/>
              <a:gd name="T35" fmla="*/ 206312 h 304127"/>
              <a:gd name="T36" fmla="*/ 200161 w 306028"/>
              <a:gd name="T37" fmla="*/ 212785 h 304127"/>
              <a:gd name="T38" fmla="*/ 188998 w 306028"/>
              <a:gd name="T39" fmla="*/ 166035 h 304127"/>
              <a:gd name="T40" fmla="*/ 168113 w 306028"/>
              <a:gd name="T41" fmla="*/ 166755 h 304127"/>
              <a:gd name="T42" fmla="*/ 190078 w 306028"/>
              <a:gd name="T43" fmla="*/ 248746 h 304127"/>
              <a:gd name="T44" fmla="*/ 193679 w 306028"/>
              <a:gd name="T45" fmla="*/ 304127 h 304127"/>
              <a:gd name="T46" fmla="*/ 183237 w 306028"/>
              <a:gd name="T47" fmla="*/ 255219 h 304127"/>
              <a:gd name="T48" fmla="*/ 158750 w 306028"/>
              <a:gd name="T49" fmla="*/ 166755 h 304127"/>
              <a:gd name="T50" fmla="*/ 188998 w 306028"/>
              <a:gd name="T51" fmla="*/ 102024 h 304127"/>
              <a:gd name="T52" fmla="*/ 216005 w 306028"/>
              <a:gd name="T53" fmla="*/ 81526 h 304127"/>
              <a:gd name="T54" fmla="*/ 75620 w 306028"/>
              <a:gd name="T55" fmla="*/ 9402 h 304127"/>
              <a:gd name="T56" fmla="*/ 66257 w 306028"/>
              <a:gd name="T57" fmla="*/ 38191 h 304127"/>
              <a:gd name="T58" fmla="*/ 56895 w 306028"/>
              <a:gd name="T59" fmla="*/ 87132 h 304127"/>
              <a:gd name="T60" fmla="*/ 46452 w 306028"/>
              <a:gd name="T61" fmla="*/ 29554 h 304127"/>
              <a:gd name="T62" fmla="*/ 39250 w 306028"/>
              <a:gd name="T63" fmla="*/ 129955 h 304127"/>
              <a:gd name="T64" fmla="*/ 47532 w 306028"/>
              <a:gd name="T65" fmla="*/ 149747 h 304127"/>
              <a:gd name="T66" fmla="*/ 34929 w 306028"/>
              <a:gd name="T67" fmla="*/ 142910 h 304127"/>
              <a:gd name="T68" fmla="*/ 25567 w 306028"/>
              <a:gd name="T69" fmla="*/ 93249 h 304127"/>
              <a:gd name="T70" fmla="*/ 9363 w 306028"/>
              <a:gd name="T71" fmla="*/ 152626 h 304127"/>
              <a:gd name="T72" fmla="*/ 39250 w 306028"/>
              <a:gd name="T73" fmla="*/ 205525 h 304127"/>
              <a:gd name="T74" fmla="*/ 128553 w 306028"/>
              <a:gd name="T75" fmla="*/ 153705 h 304127"/>
              <a:gd name="T76" fmla="*/ 129634 w 306028"/>
              <a:gd name="T77" fmla="*/ 36751 h 304127"/>
              <a:gd name="T78" fmla="*/ 120271 w 306028"/>
              <a:gd name="T79" fmla="*/ 95768 h 304127"/>
              <a:gd name="T80" fmla="*/ 111269 w 306028"/>
              <a:gd name="T81" fmla="*/ 45748 h 304127"/>
              <a:gd name="T82" fmla="*/ 96145 w 306028"/>
              <a:gd name="T83" fmla="*/ 18759 h 304127"/>
              <a:gd name="T84" fmla="*/ 88583 w 306028"/>
              <a:gd name="T85" fmla="*/ 96128 h 304127"/>
              <a:gd name="T86" fmla="*/ 83902 w 306028"/>
              <a:gd name="T87" fmla="*/ 18759 h 304127"/>
              <a:gd name="T88" fmla="*/ 91464 w 306028"/>
              <a:gd name="T89" fmla="*/ 10482 h 304127"/>
              <a:gd name="T90" fmla="*/ 120271 w 306028"/>
              <a:gd name="T91" fmla="*/ 29914 h 304127"/>
              <a:gd name="T92" fmla="*/ 147278 w 306028"/>
              <a:gd name="T93" fmla="*/ 90370 h 304127"/>
              <a:gd name="T94" fmla="*/ 130354 w 306028"/>
              <a:gd name="T95" fmla="*/ 214881 h 304127"/>
              <a:gd name="T96" fmla="*/ 134675 w 306028"/>
              <a:gd name="T97" fmla="*/ 304126 h 304127"/>
              <a:gd name="T98" fmla="*/ 28448 w 306028"/>
              <a:gd name="T99" fmla="*/ 269580 h 304127"/>
              <a:gd name="T100" fmla="*/ 19085 w 306028"/>
              <a:gd name="T101" fmla="*/ 299448 h 304127"/>
              <a:gd name="T102" fmla="*/ 29888 w 306028"/>
              <a:gd name="T103" fmla="*/ 214881 h 304127"/>
              <a:gd name="T104" fmla="*/ 9003 w 306028"/>
              <a:gd name="T105" fmla="*/ 176377 h 304127"/>
              <a:gd name="T106" fmla="*/ 15484 w 306028"/>
              <a:gd name="T107" fmla="*/ 82094 h 304127"/>
              <a:gd name="T108" fmla="*/ 44652 w 306028"/>
              <a:gd name="T109" fmla="*/ 20558 h 304127"/>
              <a:gd name="T110" fmla="*/ 62656 w 306028"/>
              <a:gd name="T111" fmla="*/ 5084 h 304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6028" h="304127">
                <a:moveTo>
                  <a:pt x="28448" y="224238"/>
                </a:moveTo>
                <a:lnTo>
                  <a:pt x="28448" y="260583"/>
                </a:lnTo>
                <a:lnTo>
                  <a:pt x="130354" y="260583"/>
                </a:lnTo>
                <a:lnTo>
                  <a:pt x="130354" y="224238"/>
                </a:lnTo>
                <a:lnTo>
                  <a:pt x="28448" y="224238"/>
                </a:lnTo>
                <a:close/>
                <a:moveTo>
                  <a:pt x="235090" y="63546"/>
                </a:moveTo>
                <a:cubicBezTo>
                  <a:pt x="241932" y="63905"/>
                  <a:pt x="247693" y="68221"/>
                  <a:pt x="250214" y="73974"/>
                </a:cubicBezTo>
                <a:cubicBezTo>
                  <a:pt x="253815" y="71817"/>
                  <a:pt x="257776" y="70378"/>
                  <a:pt x="262097" y="70378"/>
                </a:cubicBezTo>
                <a:cubicBezTo>
                  <a:pt x="271459" y="71098"/>
                  <a:pt x="279381" y="79369"/>
                  <a:pt x="279381" y="89438"/>
                </a:cubicBezTo>
                <a:lnTo>
                  <a:pt x="279381" y="93034"/>
                </a:lnTo>
                <a:cubicBezTo>
                  <a:pt x="282262" y="91236"/>
                  <a:pt x="285503" y="90517"/>
                  <a:pt x="289104" y="90876"/>
                </a:cubicBezTo>
                <a:cubicBezTo>
                  <a:pt x="298826" y="91236"/>
                  <a:pt x="306028" y="99867"/>
                  <a:pt x="306028" y="109576"/>
                </a:cubicBezTo>
                <a:lnTo>
                  <a:pt x="306028" y="153449"/>
                </a:lnTo>
                <a:cubicBezTo>
                  <a:pt x="306028" y="176104"/>
                  <a:pt x="303147" y="198041"/>
                  <a:pt x="296306" y="219618"/>
                </a:cubicBezTo>
                <a:cubicBezTo>
                  <a:pt x="290544" y="239396"/>
                  <a:pt x="287663" y="259535"/>
                  <a:pt x="287663" y="280032"/>
                </a:cubicBezTo>
                <a:lnTo>
                  <a:pt x="287663" y="299452"/>
                </a:lnTo>
                <a:cubicBezTo>
                  <a:pt x="287663" y="302328"/>
                  <a:pt x="285503" y="304127"/>
                  <a:pt x="282982" y="304127"/>
                </a:cubicBezTo>
                <a:cubicBezTo>
                  <a:pt x="280462" y="304127"/>
                  <a:pt x="278301" y="302328"/>
                  <a:pt x="278301" y="299452"/>
                </a:cubicBezTo>
                <a:lnTo>
                  <a:pt x="278301" y="280032"/>
                </a:lnTo>
                <a:cubicBezTo>
                  <a:pt x="278301" y="258815"/>
                  <a:pt x="281542" y="237239"/>
                  <a:pt x="287663" y="217100"/>
                </a:cubicBezTo>
                <a:cubicBezTo>
                  <a:pt x="293785" y="196243"/>
                  <a:pt x="297026" y="175026"/>
                  <a:pt x="297026" y="153449"/>
                </a:cubicBezTo>
                <a:lnTo>
                  <a:pt x="297026" y="109576"/>
                </a:lnTo>
                <a:cubicBezTo>
                  <a:pt x="297026" y="104542"/>
                  <a:pt x="293065" y="100226"/>
                  <a:pt x="288744" y="100226"/>
                </a:cubicBezTo>
                <a:cubicBezTo>
                  <a:pt x="285863" y="99867"/>
                  <a:pt x="283702" y="100945"/>
                  <a:pt x="281902" y="102384"/>
                </a:cubicBezTo>
                <a:cubicBezTo>
                  <a:pt x="280101" y="104182"/>
                  <a:pt x="279381" y="106340"/>
                  <a:pt x="279381" y="108857"/>
                </a:cubicBezTo>
                <a:lnTo>
                  <a:pt x="279381" y="159203"/>
                </a:lnTo>
                <a:cubicBezTo>
                  <a:pt x="279381" y="161720"/>
                  <a:pt x="277221" y="163518"/>
                  <a:pt x="274700" y="163518"/>
                </a:cubicBezTo>
                <a:cubicBezTo>
                  <a:pt x="272179" y="163518"/>
                  <a:pt x="270019" y="161720"/>
                  <a:pt x="270019" y="159203"/>
                </a:cubicBezTo>
                <a:lnTo>
                  <a:pt x="270019" y="108857"/>
                </a:lnTo>
                <a:lnTo>
                  <a:pt x="270019" y="89438"/>
                </a:lnTo>
                <a:cubicBezTo>
                  <a:pt x="270019" y="84403"/>
                  <a:pt x="266058" y="80088"/>
                  <a:pt x="261377" y="79728"/>
                </a:cubicBezTo>
                <a:cubicBezTo>
                  <a:pt x="258856" y="79728"/>
                  <a:pt x="256695" y="80447"/>
                  <a:pt x="254895" y="82246"/>
                </a:cubicBezTo>
                <a:cubicBezTo>
                  <a:pt x="253095" y="83684"/>
                  <a:pt x="252374" y="86201"/>
                  <a:pt x="252374" y="88719"/>
                </a:cubicBezTo>
                <a:lnTo>
                  <a:pt x="252374" y="154887"/>
                </a:lnTo>
                <a:cubicBezTo>
                  <a:pt x="252374" y="157405"/>
                  <a:pt x="250214" y="159562"/>
                  <a:pt x="247693" y="159562"/>
                </a:cubicBezTo>
                <a:cubicBezTo>
                  <a:pt x="245172" y="159562"/>
                  <a:pt x="243012" y="157405"/>
                  <a:pt x="243012" y="154887"/>
                </a:cubicBezTo>
                <a:lnTo>
                  <a:pt x="243012" y="88719"/>
                </a:lnTo>
                <a:lnTo>
                  <a:pt x="243012" y="82246"/>
                </a:lnTo>
                <a:cubicBezTo>
                  <a:pt x="243012" y="77211"/>
                  <a:pt x="239051" y="72896"/>
                  <a:pt x="234370" y="72536"/>
                </a:cubicBezTo>
                <a:cubicBezTo>
                  <a:pt x="232209" y="72536"/>
                  <a:pt x="229689" y="73255"/>
                  <a:pt x="227888" y="75053"/>
                </a:cubicBezTo>
                <a:cubicBezTo>
                  <a:pt x="226088" y="76492"/>
                  <a:pt x="225007" y="79009"/>
                  <a:pt x="225007" y="81526"/>
                </a:cubicBezTo>
                <a:lnTo>
                  <a:pt x="225007" y="101665"/>
                </a:lnTo>
                <a:lnTo>
                  <a:pt x="225007" y="150572"/>
                </a:lnTo>
                <a:cubicBezTo>
                  <a:pt x="225007" y="153089"/>
                  <a:pt x="222847" y="155247"/>
                  <a:pt x="220326" y="155247"/>
                </a:cubicBezTo>
                <a:cubicBezTo>
                  <a:pt x="217805" y="155247"/>
                  <a:pt x="216005" y="153089"/>
                  <a:pt x="216005" y="150572"/>
                </a:cubicBezTo>
                <a:lnTo>
                  <a:pt x="216005" y="101665"/>
                </a:lnTo>
                <a:lnTo>
                  <a:pt x="216005" y="101305"/>
                </a:lnTo>
                <a:cubicBezTo>
                  <a:pt x="216005" y="98788"/>
                  <a:pt x="214565" y="96630"/>
                  <a:pt x="212764" y="94832"/>
                </a:cubicBezTo>
                <a:cubicBezTo>
                  <a:pt x="210604" y="93034"/>
                  <a:pt x="208083" y="92674"/>
                  <a:pt x="205202" y="93034"/>
                </a:cubicBezTo>
                <a:cubicBezTo>
                  <a:pt x="201241" y="93753"/>
                  <a:pt x="198000" y="97709"/>
                  <a:pt x="198000" y="102024"/>
                </a:cubicBezTo>
                <a:lnTo>
                  <a:pt x="198000" y="166035"/>
                </a:lnTo>
                <a:lnTo>
                  <a:pt x="198000" y="193366"/>
                </a:lnTo>
                <a:cubicBezTo>
                  <a:pt x="198000" y="195883"/>
                  <a:pt x="199081" y="198041"/>
                  <a:pt x="200521" y="199839"/>
                </a:cubicBezTo>
                <a:lnTo>
                  <a:pt x="206643" y="206312"/>
                </a:lnTo>
                <a:cubicBezTo>
                  <a:pt x="208443" y="208110"/>
                  <a:pt x="208083" y="211346"/>
                  <a:pt x="206643" y="212785"/>
                </a:cubicBezTo>
                <a:cubicBezTo>
                  <a:pt x="205562" y="213864"/>
                  <a:pt x="204482" y="214223"/>
                  <a:pt x="203402" y="214223"/>
                </a:cubicBezTo>
                <a:cubicBezTo>
                  <a:pt x="201961" y="214223"/>
                  <a:pt x="200881" y="213504"/>
                  <a:pt x="200161" y="212785"/>
                </a:cubicBezTo>
                <a:lnTo>
                  <a:pt x="193679" y="206312"/>
                </a:lnTo>
                <a:cubicBezTo>
                  <a:pt x="190798" y="202716"/>
                  <a:pt x="188998" y="198041"/>
                  <a:pt x="188998" y="193366"/>
                </a:cubicBezTo>
                <a:lnTo>
                  <a:pt x="188998" y="166035"/>
                </a:lnTo>
                <a:cubicBezTo>
                  <a:pt x="188998" y="162439"/>
                  <a:pt x="187198" y="158843"/>
                  <a:pt x="184677" y="156326"/>
                </a:cubicBezTo>
                <a:cubicBezTo>
                  <a:pt x="182156" y="154528"/>
                  <a:pt x="179276" y="153808"/>
                  <a:pt x="176395" y="154528"/>
                </a:cubicBezTo>
                <a:cubicBezTo>
                  <a:pt x="171714" y="155607"/>
                  <a:pt x="168113" y="160641"/>
                  <a:pt x="168113" y="166755"/>
                </a:cubicBezTo>
                <a:lnTo>
                  <a:pt x="168113" y="216021"/>
                </a:lnTo>
                <a:cubicBezTo>
                  <a:pt x="168113" y="222135"/>
                  <a:pt x="170273" y="228608"/>
                  <a:pt x="174594" y="232923"/>
                </a:cubicBezTo>
                <a:lnTo>
                  <a:pt x="190078" y="248746"/>
                </a:lnTo>
                <a:cubicBezTo>
                  <a:pt x="195120" y="253781"/>
                  <a:pt x="198000" y="260973"/>
                  <a:pt x="198000" y="268525"/>
                </a:cubicBezTo>
                <a:lnTo>
                  <a:pt x="198000" y="299452"/>
                </a:lnTo>
                <a:cubicBezTo>
                  <a:pt x="198000" y="302328"/>
                  <a:pt x="196200" y="304127"/>
                  <a:pt x="193679" y="304127"/>
                </a:cubicBezTo>
                <a:cubicBezTo>
                  <a:pt x="190798" y="304127"/>
                  <a:pt x="188998" y="302328"/>
                  <a:pt x="188998" y="299452"/>
                </a:cubicBezTo>
                <a:lnTo>
                  <a:pt x="188998" y="268525"/>
                </a:lnTo>
                <a:cubicBezTo>
                  <a:pt x="188998" y="263490"/>
                  <a:pt x="186837" y="258815"/>
                  <a:pt x="183237" y="255219"/>
                </a:cubicBezTo>
                <a:lnTo>
                  <a:pt x="167753" y="239396"/>
                </a:lnTo>
                <a:cubicBezTo>
                  <a:pt x="161991" y="232923"/>
                  <a:pt x="158750" y="224652"/>
                  <a:pt x="158750" y="216021"/>
                </a:cubicBezTo>
                <a:lnTo>
                  <a:pt x="158750" y="166755"/>
                </a:lnTo>
                <a:cubicBezTo>
                  <a:pt x="158750" y="156326"/>
                  <a:pt x="165232" y="147695"/>
                  <a:pt x="174234" y="145537"/>
                </a:cubicBezTo>
                <a:cubicBezTo>
                  <a:pt x="179276" y="144458"/>
                  <a:pt x="184677" y="145537"/>
                  <a:pt x="188998" y="148414"/>
                </a:cubicBezTo>
                <a:lnTo>
                  <a:pt x="188998" y="102024"/>
                </a:lnTo>
                <a:cubicBezTo>
                  <a:pt x="188998" y="93034"/>
                  <a:pt x="195120" y="85482"/>
                  <a:pt x="203762" y="83684"/>
                </a:cubicBezTo>
                <a:cubicBezTo>
                  <a:pt x="207723" y="82965"/>
                  <a:pt x="212404" y="83684"/>
                  <a:pt x="216005" y="85842"/>
                </a:cubicBezTo>
                <a:lnTo>
                  <a:pt x="216005" y="81526"/>
                </a:lnTo>
                <a:cubicBezTo>
                  <a:pt x="216005" y="76492"/>
                  <a:pt x="217805" y="71817"/>
                  <a:pt x="221406" y="68580"/>
                </a:cubicBezTo>
                <a:cubicBezTo>
                  <a:pt x="225007" y="64984"/>
                  <a:pt x="230049" y="63186"/>
                  <a:pt x="235090" y="63546"/>
                </a:cubicBezTo>
                <a:close/>
                <a:moveTo>
                  <a:pt x="75620" y="9402"/>
                </a:moveTo>
                <a:cubicBezTo>
                  <a:pt x="73459" y="9042"/>
                  <a:pt x="70939" y="10122"/>
                  <a:pt x="69138" y="11561"/>
                </a:cubicBezTo>
                <a:cubicBezTo>
                  <a:pt x="67338" y="13361"/>
                  <a:pt x="66257" y="15520"/>
                  <a:pt x="66257" y="18039"/>
                </a:cubicBezTo>
                <a:lnTo>
                  <a:pt x="66257" y="38191"/>
                </a:lnTo>
                <a:lnTo>
                  <a:pt x="66257" y="87132"/>
                </a:lnTo>
                <a:cubicBezTo>
                  <a:pt x="66257" y="90011"/>
                  <a:pt x="64097" y="91810"/>
                  <a:pt x="61576" y="91810"/>
                </a:cubicBezTo>
                <a:cubicBezTo>
                  <a:pt x="59055" y="91810"/>
                  <a:pt x="56895" y="90011"/>
                  <a:pt x="56895" y="87132"/>
                </a:cubicBezTo>
                <a:lnTo>
                  <a:pt x="56895" y="38191"/>
                </a:lnTo>
                <a:cubicBezTo>
                  <a:pt x="56895" y="35672"/>
                  <a:pt x="55815" y="33153"/>
                  <a:pt x="54014" y="31354"/>
                </a:cubicBezTo>
                <a:cubicBezTo>
                  <a:pt x="51854" y="29914"/>
                  <a:pt x="49333" y="29194"/>
                  <a:pt x="46452" y="29554"/>
                </a:cubicBezTo>
                <a:cubicBezTo>
                  <a:pt x="42491" y="30634"/>
                  <a:pt x="39250" y="34592"/>
                  <a:pt x="39250" y="38911"/>
                </a:cubicBezTo>
                <a:lnTo>
                  <a:pt x="39250" y="102606"/>
                </a:lnTo>
                <a:lnTo>
                  <a:pt x="39250" y="129955"/>
                </a:lnTo>
                <a:cubicBezTo>
                  <a:pt x="39250" y="132474"/>
                  <a:pt x="39971" y="134993"/>
                  <a:pt x="41771" y="136432"/>
                </a:cubicBezTo>
                <a:lnTo>
                  <a:pt x="47893" y="143270"/>
                </a:lnTo>
                <a:cubicBezTo>
                  <a:pt x="49693" y="145069"/>
                  <a:pt x="49333" y="147948"/>
                  <a:pt x="47532" y="149747"/>
                </a:cubicBezTo>
                <a:cubicBezTo>
                  <a:pt x="46812" y="150467"/>
                  <a:pt x="45732" y="150827"/>
                  <a:pt x="44292" y="150827"/>
                </a:cubicBezTo>
                <a:cubicBezTo>
                  <a:pt x="43211" y="150827"/>
                  <a:pt x="42131" y="150107"/>
                  <a:pt x="41051" y="149387"/>
                </a:cubicBezTo>
                <a:lnTo>
                  <a:pt x="34929" y="142910"/>
                </a:lnTo>
                <a:cubicBezTo>
                  <a:pt x="32048" y="139311"/>
                  <a:pt x="29888" y="134993"/>
                  <a:pt x="29888" y="129955"/>
                </a:cubicBezTo>
                <a:lnTo>
                  <a:pt x="29888" y="102606"/>
                </a:lnTo>
                <a:cubicBezTo>
                  <a:pt x="29888" y="99007"/>
                  <a:pt x="28448" y="95408"/>
                  <a:pt x="25567" y="93249"/>
                </a:cubicBezTo>
                <a:cubicBezTo>
                  <a:pt x="23406" y="91090"/>
                  <a:pt x="20526" y="90730"/>
                  <a:pt x="17645" y="91090"/>
                </a:cubicBezTo>
                <a:cubicBezTo>
                  <a:pt x="12964" y="92530"/>
                  <a:pt x="9363" y="97568"/>
                  <a:pt x="9363" y="103325"/>
                </a:cubicBezTo>
                <a:lnTo>
                  <a:pt x="9363" y="152626"/>
                </a:lnTo>
                <a:cubicBezTo>
                  <a:pt x="9363" y="159103"/>
                  <a:pt x="11523" y="165221"/>
                  <a:pt x="15844" y="169899"/>
                </a:cubicBezTo>
                <a:lnTo>
                  <a:pt x="30968" y="185373"/>
                </a:lnTo>
                <a:cubicBezTo>
                  <a:pt x="36370" y="190771"/>
                  <a:pt x="39250" y="197968"/>
                  <a:pt x="39250" y="205525"/>
                </a:cubicBezTo>
                <a:lnTo>
                  <a:pt x="39250" y="214881"/>
                </a:lnTo>
                <a:lnTo>
                  <a:pt x="119551" y="214881"/>
                </a:lnTo>
                <a:cubicBezTo>
                  <a:pt x="119551" y="194369"/>
                  <a:pt x="122792" y="173498"/>
                  <a:pt x="128553" y="153705"/>
                </a:cubicBezTo>
                <a:cubicBezTo>
                  <a:pt x="135035" y="133194"/>
                  <a:pt x="137916" y="111962"/>
                  <a:pt x="137916" y="90370"/>
                </a:cubicBezTo>
                <a:lnTo>
                  <a:pt x="137916" y="46468"/>
                </a:lnTo>
                <a:cubicBezTo>
                  <a:pt x="137916" y="41070"/>
                  <a:pt x="134315" y="37111"/>
                  <a:pt x="129634" y="36751"/>
                </a:cubicBezTo>
                <a:cubicBezTo>
                  <a:pt x="127113" y="36392"/>
                  <a:pt x="124952" y="37471"/>
                  <a:pt x="123152" y="39270"/>
                </a:cubicBezTo>
                <a:cubicBezTo>
                  <a:pt x="121351" y="40710"/>
                  <a:pt x="120271" y="43229"/>
                  <a:pt x="120271" y="45748"/>
                </a:cubicBezTo>
                <a:lnTo>
                  <a:pt x="120271" y="95768"/>
                </a:lnTo>
                <a:cubicBezTo>
                  <a:pt x="120271" y="98287"/>
                  <a:pt x="118471" y="100446"/>
                  <a:pt x="115950" y="100446"/>
                </a:cubicBezTo>
                <a:cubicBezTo>
                  <a:pt x="113069" y="100446"/>
                  <a:pt x="111269" y="98287"/>
                  <a:pt x="111269" y="95768"/>
                </a:cubicBezTo>
                <a:lnTo>
                  <a:pt x="111269" y="45748"/>
                </a:lnTo>
                <a:lnTo>
                  <a:pt x="111269" y="25956"/>
                </a:lnTo>
                <a:cubicBezTo>
                  <a:pt x="111269" y="20918"/>
                  <a:pt x="107308" y="16599"/>
                  <a:pt x="102627" y="16599"/>
                </a:cubicBezTo>
                <a:cubicBezTo>
                  <a:pt x="100106" y="16240"/>
                  <a:pt x="97945" y="17319"/>
                  <a:pt x="96145" y="18759"/>
                </a:cubicBezTo>
                <a:cubicBezTo>
                  <a:pt x="94345" y="20558"/>
                  <a:pt x="93264" y="22717"/>
                  <a:pt x="93264" y="25236"/>
                </a:cubicBezTo>
                <a:lnTo>
                  <a:pt x="93264" y="91450"/>
                </a:lnTo>
                <a:cubicBezTo>
                  <a:pt x="93264" y="93969"/>
                  <a:pt x="91104" y="96128"/>
                  <a:pt x="88583" y="96128"/>
                </a:cubicBezTo>
                <a:cubicBezTo>
                  <a:pt x="86422" y="96128"/>
                  <a:pt x="83902" y="93969"/>
                  <a:pt x="83902" y="91450"/>
                </a:cubicBezTo>
                <a:lnTo>
                  <a:pt x="83902" y="25236"/>
                </a:lnTo>
                <a:lnTo>
                  <a:pt x="83902" y="18759"/>
                </a:lnTo>
                <a:cubicBezTo>
                  <a:pt x="83902" y="13721"/>
                  <a:pt x="80301" y="9402"/>
                  <a:pt x="75620" y="9402"/>
                </a:cubicBezTo>
                <a:close/>
                <a:moveTo>
                  <a:pt x="75980" y="46"/>
                </a:moveTo>
                <a:cubicBezTo>
                  <a:pt x="83182" y="406"/>
                  <a:pt x="88583" y="4724"/>
                  <a:pt x="91464" y="10482"/>
                </a:cubicBezTo>
                <a:cubicBezTo>
                  <a:pt x="94705" y="8323"/>
                  <a:pt x="99026" y="6883"/>
                  <a:pt x="102987" y="7243"/>
                </a:cubicBezTo>
                <a:cubicBezTo>
                  <a:pt x="112709" y="7603"/>
                  <a:pt x="120271" y="15880"/>
                  <a:pt x="120271" y="25956"/>
                </a:cubicBezTo>
                <a:lnTo>
                  <a:pt x="120271" y="29914"/>
                </a:lnTo>
                <a:cubicBezTo>
                  <a:pt x="123152" y="28115"/>
                  <a:pt x="126753" y="27395"/>
                  <a:pt x="130354" y="27395"/>
                </a:cubicBezTo>
                <a:cubicBezTo>
                  <a:pt x="140076" y="27755"/>
                  <a:pt x="147278" y="36032"/>
                  <a:pt x="147278" y="46468"/>
                </a:cubicBezTo>
                <a:lnTo>
                  <a:pt x="147278" y="90370"/>
                </a:lnTo>
                <a:cubicBezTo>
                  <a:pt x="147278" y="112682"/>
                  <a:pt x="144037" y="134993"/>
                  <a:pt x="137556" y="156225"/>
                </a:cubicBezTo>
                <a:cubicBezTo>
                  <a:pt x="131794" y="175297"/>
                  <a:pt x="128553" y="195089"/>
                  <a:pt x="128553" y="214881"/>
                </a:cubicBezTo>
                <a:lnTo>
                  <a:pt x="130354" y="214881"/>
                </a:lnTo>
                <a:cubicBezTo>
                  <a:pt x="135395" y="214881"/>
                  <a:pt x="139356" y="219200"/>
                  <a:pt x="139356" y="224238"/>
                </a:cubicBezTo>
                <a:lnTo>
                  <a:pt x="139356" y="299448"/>
                </a:lnTo>
                <a:cubicBezTo>
                  <a:pt x="139356" y="302327"/>
                  <a:pt x="137556" y="304126"/>
                  <a:pt x="134675" y="304126"/>
                </a:cubicBezTo>
                <a:cubicBezTo>
                  <a:pt x="132154" y="304126"/>
                  <a:pt x="130354" y="302327"/>
                  <a:pt x="130354" y="299448"/>
                </a:cubicBezTo>
                <a:lnTo>
                  <a:pt x="130354" y="269580"/>
                </a:lnTo>
                <a:lnTo>
                  <a:pt x="28448" y="269580"/>
                </a:lnTo>
                <a:lnTo>
                  <a:pt x="28448" y="299448"/>
                </a:lnTo>
                <a:cubicBezTo>
                  <a:pt x="28448" y="302327"/>
                  <a:pt x="26287" y="304126"/>
                  <a:pt x="23766" y="304126"/>
                </a:cubicBezTo>
                <a:cubicBezTo>
                  <a:pt x="21246" y="304126"/>
                  <a:pt x="19085" y="302327"/>
                  <a:pt x="19085" y="299448"/>
                </a:cubicBezTo>
                <a:lnTo>
                  <a:pt x="19085" y="224238"/>
                </a:lnTo>
                <a:cubicBezTo>
                  <a:pt x="19085" y="219200"/>
                  <a:pt x="23406" y="214881"/>
                  <a:pt x="28448" y="214881"/>
                </a:cubicBezTo>
                <a:lnTo>
                  <a:pt x="29888" y="214881"/>
                </a:lnTo>
                <a:lnTo>
                  <a:pt x="29888" y="205525"/>
                </a:lnTo>
                <a:cubicBezTo>
                  <a:pt x="29888" y="200487"/>
                  <a:pt x="28087" y="195449"/>
                  <a:pt x="24487" y="191850"/>
                </a:cubicBezTo>
                <a:lnTo>
                  <a:pt x="9003" y="176377"/>
                </a:lnTo>
                <a:cubicBezTo>
                  <a:pt x="3241" y="169899"/>
                  <a:pt x="0" y="161622"/>
                  <a:pt x="0" y="152626"/>
                </a:cubicBezTo>
                <a:lnTo>
                  <a:pt x="0" y="103325"/>
                </a:lnTo>
                <a:cubicBezTo>
                  <a:pt x="0" y="93249"/>
                  <a:pt x="6482" y="84253"/>
                  <a:pt x="15484" y="82094"/>
                </a:cubicBezTo>
                <a:cubicBezTo>
                  <a:pt x="20526" y="81014"/>
                  <a:pt x="25567" y="82094"/>
                  <a:pt x="29888" y="85332"/>
                </a:cubicBezTo>
                <a:lnTo>
                  <a:pt x="29888" y="38911"/>
                </a:lnTo>
                <a:cubicBezTo>
                  <a:pt x="29888" y="29914"/>
                  <a:pt x="36010" y="21997"/>
                  <a:pt x="44652" y="20558"/>
                </a:cubicBezTo>
                <a:cubicBezTo>
                  <a:pt x="48973" y="19838"/>
                  <a:pt x="53654" y="20558"/>
                  <a:pt x="56895" y="22717"/>
                </a:cubicBezTo>
                <a:lnTo>
                  <a:pt x="56895" y="18039"/>
                </a:lnTo>
                <a:cubicBezTo>
                  <a:pt x="56895" y="13001"/>
                  <a:pt x="59055" y="8323"/>
                  <a:pt x="62656" y="5084"/>
                </a:cubicBezTo>
                <a:cubicBezTo>
                  <a:pt x="66257" y="1485"/>
                  <a:pt x="71299" y="-314"/>
                  <a:pt x="75980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59" name="Freeform 773">
            <a:extLst>
              <a:ext uri="{FF2B5EF4-FFF2-40B4-BE49-F238E27FC236}">
                <a16:creationId xmlns:a16="http://schemas.microsoft.com/office/drawing/2014/main" id="{AE4B8209-A233-3646-81DB-FC8FFD967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21" y="5597417"/>
            <a:ext cx="457366" cy="393050"/>
          </a:xfrm>
          <a:custGeom>
            <a:avLst/>
            <a:gdLst>
              <a:gd name="T0" fmla="*/ 304441 w 304441"/>
              <a:gd name="T1" fmla="*/ 217311 h 261578"/>
              <a:gd name="T2" fmla="*/ 122237 w 304441"/>
              <a:gd name="T3" fmla="*/ 217311 h 261578"/>
              <a:gd name="T4" fmla="*/ 282214 w 304441"/>
              <a:gd name="T5" fmla="*/ 163358 h 261578"/>
              <a:gd name="T6" fmla="*/ 126932 w 304441"/>
              <a:gd name="T7" fmla="*/ 194908 h 261578"/>
              <a:gd name="T8" fmla="*/ 272825 w 304441"/>
              <a:gd name="T9" fmla="*/ 186046 h 261578"/>
              <a:gd name="T10" fmla="*/ 66308 w 304441"/>
              <a:gd name="T11" fmla="*/ 158750 h 261578"/>
              <a:gd name="T12" fmla="*/ 66308 w 304441"/>
              <a:gd name="T13" fmla="*/ 221893 h 261578"/>
              <a:gd name="T14" fmla="*/ 66308 w 304441"/>
              <a:gd name="T15" fmla="*/ 158750 h 261578"/>
              <a:gd name="T16" fmla="*/ 190258 w 304441"/>
              <a:gd name="T17" fmla="*/ 166441 h 261578"/>
              <a:gd name="T18" fmla="*/ 261464 w 304441"/>
              <a:gd name="T19" fmla="*/ 121563 h 261578"/>
              <a:gd name="T20" fmla="*/ 272914 w 304441"/>
              <a:gd name="T21" fmla="*/ 131697 h 261578"/>
              <a:gd name="T22" fmla="*/ 110955 w 304441"/>
              <a:gd name="T23" fmla="*/ 129056 h 261578"/>
              <a:gd name="T24" fmla="*/ 70020 w 304441"/>
              <a:gd name="T25" fmla="*/ 144181 h 261578"/>
              <a:gd name="T26" fmla="*/ 61043 w 304441"/>
              <a:gd name="T27" fmla="*/ 138419 h 261578"/>
              <a:gd name="T28" fmla="*/ 9336 w 304441"/>
              <a:gd name="T29" fmla="*/ 243572 h 261578"/>
              <a:gd name="T30" fmla="*/ 26931 w 304441"/>
              <a:gd name="T31" fmla="*/ 165427 h 261578"/>
              <a:gd name="T32" fmla="*/ 36267 w 304441"/>
              <a:gd name="T33" fmla="*/ 237450 h 261578"/>
              <a:gd name="T34" fmla="*/ 103055 w 304441"/>
              <a:gd name="T35" fmla="*/ 162186 h 261578"/>
              <a:gd name="T36" fmla="*/ 154763 w 304441"/>
              <a:gd name="T37" fmla="*/ 85122 h 261578"/>
              <a:gd name="T38" fmla="*/ 173794 w 304441"/>
              <a:gd name="T39" fmla="*/ 104208 h 261578"/>
              <a:gd name="T40" fmla="*/ 104132 w 304441"/>
              <a:gd name="T41" fmla="*/ 256897 h 261578"/>
              <a:gd name="T42" fmla="*/ 94796 w 304441"/>
              <a:gd name="T43" fmla="*/ 246813 h 261578"/>
              <a:gd name="T44" fmla="*/ 0 w 304441"/>
              <a:gd name="T45" fmla="*/ 243572 h 261578"/>
              <a:gd name="T46" fmla="*/ 88333 w 304441"/>
              <a:gd name="T47" fmla="*/ 129416 h 261578"/>
              <a:gd name="T48" fmla="*/ 160912 w 304441"/>
              <a:gd name="T49" fmla="*/ 73239 h 261578"/>
              <a:gd name="T50" fmla="*/ 65525 w 304441"/>
              <a:gd name="T51" fmla="*/ 109235 h 261578"/>
              <a:gd name="T52" fmla="*/ 65525 w 304441"/>
              <a:gd name="T53" fmla="*/ 61913 h 261578"/>
              <a:gd name="T54" fmla="*/ 38100 w 304441"/>
              <a:gd name="T55" fmla="*/ 90306 h 261578"/>
              <a:gd name="T56" fmla="*/ 211011 w 304441"/>
              <a:gd name="T57" fmla="*/ 64381 h 261578"/>
              <a:gd name="T58" fmla="*/ 272914 w 304441"/>
              <a:gd name="T59" fmla="*/ 47009 h 261578"/>
              <a:gd name="T60" fmla="*/ 277566 w 304441"/>
              <a:gd name="T61" fmla="*/ 36513 h 261578"/>
              <a:gd name="T62" fmla="*/ 280071 w 304441"/>
              <a:gd name="T63" fmla="*/ 37237 h 261578"/>
              <a:gd name="T64" fmla="*/ 281502 w 304441"/>
              <a:gd name="T65" fmla="*/ 38684 h 261578"/>
              <a:gd name="T66" fmla="*/ 282217 w 304441"/>
              <a:gd name="T67" fmla="*/ 67638 h 261578"/>
              <a:gd name="T68" fmla="*/ 240710 w 304441"/>
              <a:gd name="T69" fmla="*/ 131697 h 261578"/>
              <a:gd name="T70" fmla="*/ 272914 w 304441"/>
              <a:gd name="T71" fmla="*/ 73790 h 261578"/>
              <a:gd name="T72" fmla="*/ 190258 w 304441"/>
              <a:gd name="T73" fmla="*/ 175851 h 261578"/>
              <a:gd name="T74" fmla="*/ 201708 w 304441"/>
              <a:gd name="T75" fmla="*/ 140383 h 261578"/>
              <a:gd name="T76" fmla="*/ 202066 w 304441"/>
              <a:gd name="T77" fmla="*/ 59314 h 261578"/>
              <a:gd name="T78" fmla="*/ 203139 w 304441"/>
              <a:gd name="T79" fmla="*/ 57504 h 261578"/>
              <a:gd name="T80" fmla="*/ 205286 w 304441"/>
              <a:gd name="T81" fmla="*/ 56418 h 261578"/>
              <a:gd name="T82" fmla="*/ 277536 w 304441"/>
              <a:gd name="T83" fmla="*/ 0 h 261578"/>
              <a:gd name="T84" fmla="*/ 277536 w 304441"/>
              <a:gd name="T85" fmla="*/ 25904 h 261578"/>
              <a:gd name="T86" fmla="*/ 9359 w 304441"/>
              <a:gd name="T87" fmla="*/ 9354 h 261578"/>
              <a:gd name="T88" fmla="*/ 0 w 304441"/>
              <a:gd name="T89" fmla="*/ 121963 h 261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4441" h="261578">
                <a:moveTo>
                  <a:pt x="126909" y="212725"/>
                </a:moveTo>
                <a:lnTo>
                  <a:pt x="299769" y="212725"/>
                </a:lnTo>
                <a:cubicBezTo>
                  <a:pt x="302285" y="212725"/>
                  <a:pt x="304441" y="214842"/>
                  <a:pt x="304441" y="217311"/>
                </a:cubicBezTo>
                <a:cubicBezTo>
                  <a:pt x="304441" y="219781"/>
                  <a:pt x="302285" y="221897"/>
                  <a:pt x="299769" y="221897"/>
                </a:cubicBezTo>
                <a:lnTo>
                  <a:pt x="126909" y="221897"/>
                </a:lnTo>
                <a:cubicBezTo>
                  <a:pt x="124394" y="221897"/>
                  <a:pt x="122237" y="219781"/>
                  <a:pt x="122237" y="217311"/>
                </a:cubicBezTo>
                <a:cubicBezTo>
                  <a:pt x="122237" y="214842"/>
                  <a:pt x="124394" y="212725"/>
                  <a:pt x="126909" y="212725"/>
                </a:cubicBezTo>
                <a:close/>
                <a:moveTo>
                  <a:pt x="277520" y="158750"/>
                </a:moveTo>
                <a:cubicBezTo>
                  <a:pt x="280047" y="158750"/>
                  <a:pt x="282214" y="160877"/>
                  <a:pt x="282214" y="163358"/>
                </a:cubicBezTo>
                <a:lnTo>
                  <a:pt x="282214" y="190654"/>
                </a:lnTo>
                <a:cubicBezTo>
                  <a:pt x="282214" y="193136"/>
                  <a:pt x="280047" y="194908"/>
                  <a:pt x="277520" y="194908"/>
                </a:cubicBezTo>
                <a:lnTo>
                  <a:pt x="126932" y="194908"/>
                </a:lnTo>
                <a:cubicBezTo>
                  <a:pt x="124404" y="194908"/>
                  <a:pt x="122237" y="193136"/>
                  <a:pt x="122237" y="190654"/>
                </a:cubicBezTo>
                <a:cubicBezTo>
                  <a:pt x="122237" y="188173"/>
                  <a:pt x="124404" y="186046"/>
                  <a:pt x="126932" y="186046"/>
                </a:cubicBezTo>
                <a:lnTo>
                  <a:pt x="272825" y="186046"/>
                </a:lnTo>
                <a:lnTo>
                  <a:pt x="272825" y="163358"/>
                </a:lnTo>
                <a:cubicBezTo>
                  <a:pt x="272825" y="160877"/>
                  <a:pt x="274992" y="158750"/>
                  <a:pt x="277520" y="158750"/>
                </a:cubicBezTo>
                <a:close/>
                <a:moveTo>
                  <a:pt x="66308" y="158750"/>
                </a:moveTo>
                <a:cubicBezTo>
                  <a:pt x="69239" y="158750"/>
                  <a:pt x="71070" y="160534"/>
                  <a:pt x="71070" y="163031"/>
                </a:cubicBezTo>
                <a:lnTo>
                  <a:pt x="71070" y="217256"/>
                </a:lnTo>
                <a:cubicBezTo>
                  <a:pt x="71070" y="219753"/>
                  <a:pt x="69239" y="221893"/>
                  <a:pt x="66308" y="221893"/>
                </a:cubicBezTo>
                <a:cubicBezTo>
                  <a:pt x="63743" y="221893"/>
                  <a:pt x="61912" y="219753"/>
                  <a:pt x="61912" y="217256"/>
                </a:cubicBezTo>
                <a:lnTo>
                  <a:pt x="61912" y="163031"/>
                </a:lnTo>
                <a:cubicBezTo>
                  <a:pt x="61912" y="160534"/>
                  <a:pt x="63743" y="158750"/>
                  <a:pt x="66308" y="158750"/>
                </a:cubicBezTo>
                <a:close/>
                <a:moveTo>
                  <a:pt x="190258" y="146536"/>
                </a:moveTo>
                <a:cubicBezTo>
                  <a:pt x="183817" y="146536"/>
                  <a:pt x="178808" y="150879"/>
                  <a:pt x="178808" y="156307"/>
                </a:cubicBezTo>
                <a:cubicBezTo>
                  <a:pt x="178808" y="162098"/>
                  <a:pt x="183817" y="166441"/>
                  <a:pt x="190258" y="166441"/>
                </a:cubicBezTo>
                <a:cubicBezTo>
                  <a:pt x="196699" y="166441"/>
                  <a:pt x="201708" y="162098"/>
                  <a:pt x="201708" y="156307"/>
                </a:cubicBezTo>
                <a:cubicBezTo>
                  <a:pt x="201708" y="150879"/>
                  <a:pt x="196699" y="146536"/>
                  <a:pt x="190258" y="146536"/>
                </a:cubicBezTo>
                <a:close/>
                <a:moveTo>
                  <a:pt x="261464" y="121563"/>
                </a:moveTo>
                <a:cubicBezTo>
                  <a:pt x="255023" y="121563"/>
                  <a:pt x="250014" y="126268"/>
                  <a:pt x="250014" y="131697"/>
                </a:cubicBezTo>
                <a:cubicBezTo>
                  <a:pt x="250014" y="137126"/>
                  <a:pt x="255023" y="141831"/>
                  <a:pt x="261464" y="141831"/>
                </a:cubicBezTo>
                <a:cubicBezTo>
                  <a:pt x="267905" y="141831"/>
                  <a:pt x="272914" y="137126"/>
                  <a:pt x="272914" y="131697"/>
                </a:cubicBezTo>
                <a:cubicBezTo>
                  <a:pt x="272914" y="126268"/>
                  <a:pt x="267905" y="121563"/>
                  <a:pt x="261464" y="121563"/>
                </a:cubicBezTo>
                <a:close/>
                <a:moveTo>
                  <a:pt x="154763" y="85122"/>
                </a:moveTo>
                <a:lnTo>
                  <a:pt x="110955" y="129056"/>
                </a:lnTo>
                <a:cubicBezTo>
                  <a:pt x="104850" y="135178"/>
                  <a:pt x="96592" y="138419"/>
                  <a:pt x="88333" y="138419"/>
                </a:cubicBezTo>
                <a:lnTo>
                  <a:pt x="70020" y="138419"/>
                </a:lnTo>
                <a:lnTo>
                  <a:pt x="70020" y="144181"/>
                </a:lnTo>
                <a:cubicBezTo>
                  <a:pt x="70020" y="146702"/>
                  <a:pt x="68224" y="148862"/>
                  <a:pt x="65352" y="148862"/>
                </a:cubicBezTo>
                <a:cubicBezTo>
                  <a:pt x="62838" y="148862"/>
                  <a:pt x="61043" y="146702"/>
                  <a:pt x="61043" y="144181"/>
                </a:cubicBezTo>
                <a:lnTo>
                  <a:pt x="61043" y="138419"/>
                </a:lnTo>
                <a:lnTo>
                  <a:pt x="31599" y="138419"/>
                </a:lnTo>
                <a:cubicBezTo>
                  <a:pt x="19390" y="138419"/>
                  <a:pt x="9336" y="148502"/>
                  <a:pt x="9336" y="160746"/>
                </a:cubicBezTo>
                <a:lnTo>
                  <a:pt x="9336" y="243572"/>
                </a:lnTo>
                <a:cubicBezTo>
                  <a:pt x="9336" y="248614"/>
                  <a:pt x="13286" y="252215"/>
                  <a:pt x="18313" y="252215"/>
                </a:cubicBezTo>
                <a:cubicBezTo>
                  <a:pt x="22981" y="252215"/>
                  <a:pt x="26931" y="248614"/>
                  <a:pt x="26931" y="243572"/>
                </a:cubicBezTo>
                <a:lnTo>
                  <a:pt x="26931" y="165427"/>
                </a:lnTo>
                <a:cubicBezTo>
                  <a:pt x="26931" y="162907"/>
                  <a:pt x="29085" y="160746"/>
                  <a:pt x="31599" y="160746"/>
                </a:cubicBezTo>
                <a:cubicBezTo>
                  <a:pt x="34112" y="160746"/>
                  <a:pt x="36267" y="162907"/>
                  <a:pt x="36267" y="165427"/>
                </a:cubicBezTo>
                <a:lnTo>
                  <a:pt x="36267" y="237450"/>
                </a:lnTo>
                <a:lnTo>
                  <a:pt x="94796" y="237450"/>
                </a:lnTo>
                <a:lnTo>
                  <a:pt x="94796" y="181633"/>
                </a:lnTo>
                <a:cubicBezTo>
                  <a:pt x="94796" y="174430"/>
                  <a:pt x="98028" y="167588"/>
                  <a:pt x="103055" y="162186"/>
                </a:cubicBezTo>
                <a:lnTo>
                  <a:pt x="166971" y="97726"/>
                </a:lnTo>
                <a:cubicBezTo>
                  <a:pt x="170562" y="94125"/>
                  <a:pt x="170562" y="88723"/>
                  <a:pt x="166971" y="85122"/>
                </a:cubicBezTo>
                <a:cubicBezTo>
                  <a:pt x="163740" y="81521"/>
                  <a:pt x="158353" y="81521"/>
                  <a:pt x="154763" y="85122"/>
                </a:cubicBezTo>
                <a:close/>
                <a:moveTo>
                  <a:pt x="160912" y="73239"/>
                </a:moveTo>
                <a:cubicBezTo>
                  <a:pt x="165535" y="73239"/>
                  <a:pt x="170203" y="75039"/>
                  <a:pt x="173794" y="78640"/>
                </a:cubicBezTo>
                <a:cubicBezTo>
                  <a:pt x="180616" y="85842"/>
                  <a:pt x="180616" y="97006"/>
                  <a:pt x="173794" y="104208"/>
                </a:cubicBezTo>
                <a:lnTo>
                  <a:pt x="109518" y="168668"/>
                </a:lnTo>
                <a:cubicBezTo>
                  <a:pt x="106287" y="172270"/>
                  <a:pt x="104132" y="176951"/>
                  <a:pt x="104132" y="181633"/>
                </a:cubicBezTo>
                <a:lnTo>
                  <a:pt x="104132" y="256897"/>
                </a:lnTo>
                <a:cubicBezTo>
                  <a:pt x="104132" y="259417"/>
                  <a:pt x="101978" y="261578"/>
                  <a:pt x="99823" y="261578"/>
                </a:cubicBezTo>
                <a:cubicBezTo>
                  <a:pt x="96951" y="261578"/>
                  <a:pt x="94796" y="259417"/>
                  <a:pt x="94796" y="256897"/>
                </a:cubicBezTo>
                <a:lnTo>
                  <a:pt x="94796" y="246813"/>
                </a:lnTo>
                <a:lnTo>
                  <a:pt x="35907" y="246813"/>
                </a:lnTo>
                <a:cubicBezTo>
                  <a:pt x="34471" y="255456"/>
                  <a:pt x="27290" y="261578"/>
                  <a:pt x="18313" y="261578"/>
                </a:cubicBezTo>
                <a:cubicBezTo>
                  <a:pt x="8259" y="261578"/>
                  <a:pt x="0" y="253656"/>
                  <a:pt x="0" y="243572"/>
                </a:cubicBezTo>
                <a:lnTo>
                  <a:pt x="0" y="160746"/>
                </a:lnTo>
                <a:cubicBezTo>
                  <a:pt x="0" y="143461"/>
                  <a:pt x="14004" y="129416"/>
                  <a:pt x="31599" y="129416"/>
                </a:cubicBezTo>
                <a:lnTo>
                  <a:pt x="88333" y="129416"/>
                </a:lnTo>
                <a:cubicBezTo>
                  <a:pt x="94437" y="129416"/>
                  <a:pt x="100182" y="126895"/>
                  <a:pt x="104491" y="122574"/>
                </a:cubicBezTo>
                <a:lnTo>
                  <a:pt x="148299" y="78640"/>
                </a:lnTo>
                <a:cubicBezTo>
                  <a:pt x="151711" y="75039"/>
                  <a:pt x="156289" y="73239"/>
                  <a:pt x="160912" y="73239"/>
                </a:cubicBezTo>
                <a:close/>
                <a:moveTo>
                  <a:pt x="65525" y="71013"/>
                </a:moveTo>
                <a:cubicBezTo>
                  <a:pt x="55196" y="71013"/>
                  <a:pt x="47004" y="79750"/>
                  <a:pt x="47004" y="90306"/>
                </a:cubicBezTo>
                <a:cubicBezTo>
                  <a:pt x="47004" y="100498"/>
                  <a:pt x="55196" y="109235"/>
                  <a:pt x="65525" y="109235"/>
                </a:cubicBezTo>
                <a:cubicBezTo>
                  <a:pt x="76210" y="109235"/>
                  <a:pt x="84401" y="100498"/>
                  <a:pt x="84401" y="90306"/>
                </a:cubicBezTo>
                <a:cubicBezTo>
                  <a:pt x="84401" y="79750"/>
                  <a:pt x="76210" y="71013"/>
                  <a:pt x="65525" y="71013"/>
                </a:cubicBezTo>
                <a:close/>
                <a:moveTo>
                  <a:pt x="65525" y="61913"/>
                </a:moveTo>
                <a:cubicBezTo>
                  <a:pt x="81196" y="61913"/>
                  <a:pt x="93306" y="74653"/>
                  <a:pt x="93306" y="90306"/>
                </a:cubicBezTo>
                <a:cubicBezTo>
                  <a:pt x="93306" y="105958"/>
                  <a:pt x="81196" y="118699"/>
                  <a:pt x="65525" y="118699"/>
                </a:cubicBezTo>
                <a:cubicBezTo>
                  <a:pt x="50209" y="118699"/>
                  <a:pt x="38100" y="105958"/>
                  <a:pt x="38100" y="90306"/>
                </a:cubicBezTo>
                <a:cubicBezTo>
                  <a:pt x="38100" y="74653"/>
                  <a:pt x="50209" y="61913"/>
                  <a:pt x="65525" y="61913"/>
                </a:cubicBezTo>
                <a:close/>
                <a:moveTo>
                  <a:pt x="272914" y="47009"/>
                </a:moveTo>
                <a:lnTo>
                  <a:pt x="211011" y="64381"/>
                </a:lnTo>
                <a:lnTo>
                  <a:pt x="211011" y="81391"/>
                </a:lnTo>
                <a:lnTo>
                  <a:pt x="272914" y="64019"/>
                </a:lnTo>
                <a:lnTo>
                  <a:pt x="272914" y="47009"/>
                </a:lnTo>
                <a:close/>
                <a:moveTo>
                  <a:pt x="276492" y="36513"/>
                </a:moveTo>
                <a:cubicBezTo>
                  <a:pt x="276492" y="36513"/>
                  <a:pt x="276492" y="36513"/>
                  <a:pt x="276850" y="36513"/>
                </a:cubicBezTo>
                <a:lnTo>
                  <a:pt x="277566" y="36513"/>
                </a:lnTo>
                <a:cubicBezTo>
                  <a:pt x="277924" y="36513"/>
                  <a:pt x="277924" y="36513"/>
                  <a:pt x="278281" y="36513"/>
                </a:cubicBezTo>
                <a:cubicBezTo>
                  <a:pt x="278281" y="36513"/>
                  <a:pt x="278639" y="36513"/>
                  <a:pt x="278997" y="36513"/>
                </a:cubicBezTo>
                <a:cubicBezTo>
                  <a:pt x="279355" y="36513"/>
                  <a:pt x="279713" y="36875"/>
                  <a:pt x="280071" y="37237"/>
                </a:cubicBezTo>
                <a:cubicBezTo>
                  <a:pt x="280071" y="37237"/>
                  <a:pt x="280071" y="37237"/>
                  <a:pt x="280428" y="37237"/>
                </a:cubicBezTo>
                <a:lnTo>
                  <a:pt x="280428" y="37599"/>
                </a:lnTo>
                <a:cubicBezTo>
                  <a:pt x="280786" y="37961"/>
                  <a:pt x="281144" y="37961"/>
                  <a:pt x="281502" y="38684"/>
                </a:cubicBezTo>
                <a:lnTo>
                  <a:pt x="281860" y="39046"/>
                </a:lnTo>
                <a:cubicBezTo>
                  <a:pt x="282217" y="39770"/>
                  <a:pt x="282217" y="40132"/>
                  <a:pt x="282217" y="40856"/>
                </a:cubicBezTo>
                <a:lnTo>
                  <a:pt x="282217" y="67638"/>
                </a:lnTo>
                <a:lnTo>
                  <a:pt x="282217" y="131697"/>
                </a:lnTo>
                <a:cubicBezTo>
                  <a:pt x="282217" y="142555"/>
                  <a:pt x="272914" y="150879"/>
                  <a:pt x="261464" y="150879"/>
                </a:cubicBezTo>
                <a:cubicBezTo>
                  <a:pt x="250014" y="150879"/>
                  <a:pt x="240710" y="142555"/>
                  <a:pt x="240710" y="131697"/>
                </a:cubicBezTo>
                <a:cubicBezTo>
                  <a:pt x="240710" y="121201"/>
                  <a:pt x="250014" y="112154"/>
                  <a:pt x="261464" y="112154"/>
                </a:cubicBezTo>
                <a:cubicBezTo>
                  <a:pt x="265758" y="112154"/>
                  <a:pt x="269694" y="113601"/>
                  <a:pt x="272914" y="115773"/>
                </a:cubicBezTo>
                <a:lnTo>
                  <a:pt x="272914" y="73790"/>
                </a:lnTo>
                <a:lnTo>
                  <a:pt x="211011" y="91162"/>
                </a:lnTo>
                <a:lnTo>
                  <a:pt x="211011" y="156307"/>
                </a:lnTo>
                <a:cubicBezTo>
                  <a:pt x="211011" y="167165"/>
                  <a:pt x="201708" y="175851"/>
                  <a:pt x="190258" y="175851"/>
                </a:cubicBezTo>
                <a:cubicBezTo>
                  <a:pt x="178808" y="175851"/>
                  <a:pt x="169862" y="167165"/>
                  <a:pt x="169862" y="156307"/>
                </a:cubicBezTo>
                <a:cubicBezTo>
                  <a:pt x="169862" y="145812"/>
                  <a:pt x="178808" y="137126"/>
                  <a:pt x="190258" y="137126"/>
                </a:cubicBezTo>
                <a:cubicBezTo>
                  <a:pt x="194552" y="137126"/>
                  <a:pt x="198488" y="138212"/>
                  <a:pt x="201708" y="140383"/>
                </a:cubicBezTo>
                <a:lnTo>
                  <a:pt x="201708" y="87543"/>
                </a:lnTo>
                <a:lnTo>
                  <a:pt x="201708" y="61123"/>
                </a:lnTo>
                <a:cubicBezTo>
                  <a:pt x="201708" y="60399"/>
                  <a:pt x="201708" y="59676"/>
                  <a:pt x="202066" y="59314"/>
                </a:cubicBezTo>
                <a:cubicBezTo>
                  <a:pt x="202424" y="59314"/>
                  <a:pt x="202424" y="58952"/>
                  <a:pt x="202424" y="58952"/>
                </a:cubicBezTo>
                <a:cubicBezTo>
                  <a:pt x="202424" y="58590"/>
                  <a:pt x="202782" y="58228"/>
                  <a:pt x="202782" y="57866"/>
                </a:cubicBezTo>
                <a:cubicBezTo>
                  <a:pt x="203139" y="57866"/>
                  <a:pt x="203139" y="57866"/>
                  <a:pt x="203139" y="57504"/>
                </a:cubicBezTo>
                <a:cubicBezTo>
                  <a:pt x="203855" y="57142"/>
                  <a:pt x="203855" y="57142"/>
                  <a:pt x="204213" y="57142"/>
                </a:cubicBezTo>
                <a:cubicBezTo>
                  <a:pt x="204213" y="56780"/>
                  <a:pt x="204571" y="56780"/>
                  <a:pt x="204571" y="56418"/>
                </a:cubicBezTo>
                <a:cubicBezTo>
                  <a:pt x="204929" y="56418"/>
                  <a:pt x="204929" y="56418"/>
                  <a:pt x="205286" y="56418"/>
                </a:cubicBezTo>
                <a:lnTo>
                  <a:pt x="276492" y="36513"/>
                </a:lnTo>
                <a:close/>
                <a:moveTo>
                  <a:pt x="4679" y="0"/>
                </a:moveTo>
                <a:lnTo>
                  <a:pt x="277536" y="0"/>
                </a:lnTo>
                <a:cubicBezTo>
                  <a:pt x="280055" y="0"/>
                  <a:pt x="282215" y="2159"/>
                  <a:pt x="282215" y="4677"/>
                </a:cubicBezTo>
                <a:lnTo>
                  <a:pt x="282215" y="21227"/>
                </a:lnTo>
                <a:cubicBezTo>
                  <a:pt x="282215" y="23745"/>
                  <a:pt x="280055" y="25904"/>
                  <a:pt x="277536" y="25904"/>
                </a:cubicBezTo>
                <a:cubicBezTo>
                  <a:pt x="275016" y="25904"/>
                  <a:pt x="272856" y="23745"/>
                  <a:pt x="272856" y="21227"/>
                </a:cubicBezTo>
                <a:lnTo>
                  <a:pt x="272856" y="9354"/>
                </a:lnTo>
                <a:lnTo>
                  <a:pt x="9359" y="9354"/>
                </a:lnTo>
                <a:lnTo>
                  <a:pt x="9359" y="121963"/>
                </a:lnTo>
                <a:cubicBezTo>
                  <a:pt x="9359" y="124481"/>
                  <a:pt x="7199" y="126640"/>
                  <a:pt x="4679" y="126640"/>
                </a:cubicBezTo>
                <a:cubicBezTo>
                  <a:pt x="2160" y="126640"/>
                  <a:pt x="0" y="124481"/>
                  <a:pt x="0" y="121963"/>
                </a:cubicBezTo>
                <a:lnTo>
                  <a:pt x="0" y="4677"/>
                </a:lnTo>
                <a:cubicBezTo>
                  <a:pt x="0" y="2159"/>
                  <a:pt x="2160" y="0"/>
                  <a:pt x="4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61" name="Freeform 780">
            <a:extLst>
              <a:ext uri="{FF2B5EF4-FFF2-40B4-BE49-F238E27FC236}">
                <a16:creationId xmlns:a16="http://schemas.microsoft.com/office/drawing/2014/main" id="{F4B87EC8-EA3E-2F4D-9058-93EBC519F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1057" y="5510248"/>
            <a:ext cx="459748" cy="459748"/>
          </a:xfrm>
          <a:custGeom>
            <a:avLst/>
            <a:gdLst>
              <a:gd name="T0" fmla="*/ 202727 w 306026"/>
              <a:gd name="T1" fmla="*/ 226013 h 305880"/>
              <a:gd name="T2" fmla="*/ 141104 w 306026"/>
              <a:gd name="T3" fmla="*/ 175603 h 305880"/>
              <a:gd name="T4" fmla="*/ 164561 w 306026"/>
              <a:gd name="T5" fmla="*/ 294332 h 305880"/>
              <a:gd name="T6" fmla="*/ 151930 w 306026"/>
              <a:gd name="T7" fmla="*/ 177407 h 305880"/>
              <a:gd name="T8" fmla="*/ 274415 w 306026"/>
              <a:gd name="T9" fmla="*/ 175911 h 305880"/>
              <a:gd name="T10" fmla="*/ 272243 w 306026"/>
              <a:gd name="T11" fmla="*/ 222076 h 305880"/>
              <a:gd name="T12" fmla="*/ 195123 w 306026"/>
              <a:gd name="T13" fmla="*/ 234960 h 305880"/>
              <a:gd name="T14" fmla="*/ 197296 w 306026"/>
              <a:gd name="T15" fmla="*/ 188794 h 305880"/>
              <a:gd name="T16" fmla="*/ 173944 w 306026"/>
              <a:gd name="T17" fmla="*/ 173798 h 305880"/>
              <a:gd name="T18" fmla="*/ 296643 w 306026"/>
              <a:gd name="T19" fmla="*/ 149980 h 305880"/>
              <a:gd name="T20" fmla="*/ 132082 w 306026"/>
              <a:gd name="T21" fmla="*/ 292528 h 305880"/>
              <a:gd name="T22" fmla="*/ 266330 w 306026"/>
              <a:gd name="T23" fmla="*/ 124357 h 305880"/>
              <a:gd name="T24" fmla="*/ 271021 w 306026"/>
              <a:gd name="T25" fmla="*/ 145649 h 305880"/>
              <a:gd name="T26" fmla="*/ 266330 w 306026"/>
              <a:gd name="T27" fmla="*/ 124357 h 305880"/>
              <a:gd name="T28" fmla="*/ 140743 w 306026"/>
              <a:gd name="T29" fmla="*/ 165859 h 305880"/>
              <a:gd name="T30" fmla="*/ 117647 w 306026"/>
              <a:gd name="T31" fmla="*/ 135545 h 305880"/>
              <a:gd name="T32" fmla="*/ 170335 w 306026"/>
              <a:gd name="T33" fmla="*/ 120027 h 305880"/>
              <a:gd name="T34" fmla="*/ 149404 w 306026"/>
              <a:gd name="T35" fmla="*/ 136627 h 305880"/>
              <a:gd name="T36" fmla="*/ 202571 w 306026"/>
              <a:gd name="T37" fmla="*/ 87777 h 305880"/>
              <a:gd name="T38" fmla="*/ 214313 w 306026"/>
              <a:gd name="T39" fmla="*/ 75687 h 305880"/>
              <a:gd name="T40" fmla="*/ 91098 w 306026"/>
              <a:gd name="T41" fmla="*/ 99500 h 305880"/>
              <a:gd name="T42" fmla="*/ 214313 w 306026"/>
              <a:gd name="T43" fmla="*/ 66529 h 305880"/>
              <a:gd name="T44" fmla="*/ 193675 w 306026"/>
              <a:gd name="T45" fmla="*/ 87777 h 305880"/>
              <a:gd name="T46" fmla="*/ 112345 w 306026"/>
              <a:gd name="T47" fmla="*/ 87777 h 305880"/>
              <a:gd name="T48" fmla="*/ 91098 w 306026"/>
              <a:gd name="T49" fmla="*/ 66529 h 305880"/>
              <a:gd name="T50" fmla="*/ 198123 w 306026"/>
              <a:gd name="T51" fmla="*/ 130132 h 305880"/>
              <a:gd name="T52" fmla="*/ 215085 w 306026"/>
              <a:gd name="T53" fmla="*/ 40994 h 305880"/>
              <a:gd name="T54" fmla="*/ 54853 w 306026"/>
              <a:gd name="T55" fmla="*/ 115696 h 305880"/>
              <a:gd name="T56" fmla="*/ 90941 w 306026"/>
              <a:gd name="T57" fmla="*/ 40994 h 305880"/>
              <a:gd name="T58" fmla="*/ 146517 w 306026"/>
              <a:gd name="T59" fmla="*/ 87187 h 305880"/>
              <a:gd name="T60" fmla="*/ 165283 w 306026"/>
              <a:gd name="T61" fmla="*/ 111727 h 305880"/>
              <a:gd name="T62" fmla="*/ 153013 w 306026"/>
              <a:gd name="T63" fmla="*/ 32333 h 305880"/>
              <a:gd name="T64" fmla="*/ 215085 w 306026"/>
              <a:gd name="T65" fmla="*/ 31611 h 305880"/>
              <a:gd name="T66" fmla="*/ 87694 w 306026"/>
              <a:gd name="T67" fmla="*/ 12846 h 305880"/>
              <a:gd name="T68" fmla="*/ 93468 w 306026"/>
              <a:gd name="T69" fmla="*/ 31611 h 305880"/>
              <a:gd name="T70" fmla="*/ 95633 w 306026"/>
              <a:gd name="T71" fmla="*/ 937 h 305880"/>
              <a:gd name="T72" fmla="*/ 153013 w 306026"/>
              <a:gd name="T73" fmla="*/ 22950 h 305880"/>
              <a:gd name="T74" fmla="*/ 208257 w 306026"/>
              <a:gd name="T75" fmla="*/ 15760 h 305880"/>
              <a:gd name="T76" fmla="*/ 210393 w 306026"/>
              <a:gd name="T77" fmla="*/ 937 h 305880"/>
              <a:gd name="T78" fmla="*/ 270299 w 306026"/>
              <a:gd name="T79" fmla="*/ 87187 h 305880"/>
              <a:gd name="T80" fmla="*/ 283652 w 306026"/>
              <a:gd name="T81" fmla="*/ 120027 h 305880"/>
              <a:gd name="T82" fmla="*/ 304222 w 306026"/>
              <a:gd name="T83" fmla="*/ 140958 h 305880"/>
              <a:gd name="T84" fmla="*/ 302057 w 306026"/>
              <a:gd name="T85" fmla="*/ 277371 h 305880"/>
              <a:gd name="T86" fmla="*/ 151930 w 306026"/>
              <a:gd name="T87" fmla="*/ 305880 h 305880"/>
              <a:gd name="T88" fmla="*/ 0 w 306026"/>
              <a:gd name="T89" fmla="*/ 144206 h 305880"/>
              <a:gd name="T90" fmla="*/ 22013 w 306026"/>
              <a:gd name="T91" fmla="*/ 143123 h 305880"/>
              <a:gd name="T92" fmla="*/ 42944 w 306026"/>
              <a:gd name="T93" fmla="*/ 114975 h 305880"/>
              <a:gd name="T94" fmla="*/ 90941 w 306026"/>
              <a:gd name="T95" fmla="*/ 215 h 305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06026" h="305880">
                <a:moveTo>
                  <a:pt x="266812" y="184857"/>
                </a:moveTo>
                <a:lnTo>
                  <a:pt x="202727" y="197025"/>
                </a:lnTo>
                <a:lnTo>
                  <a:pt x="202727" y="226013"/>
                </a:lnTo>
                <a:lnTo>
                  <a:pt x="266812" y="213845"/>
                </a:lnTo>
                <a:lnTo>
                  <a:pt x="266812" y="184857"/>
                </a:lnTo>
                <a:close/>
                <a:moveTo>
                  <a:pt x="141104" y="175603"/>
                </a:moveTo>
                <a:lnTo>
                  <a:pt x="141104" y="294332"/>
                </a:lnTo>
                <a:lnTo>
                  <a:pt x="153013" y="296497"/>
                </a:lnTo>
                <a:lnTo>
                  <a:pt x="164561" y="294332"/>
                </a:lnTo>
                <a:lnTo>
                  <a:pt x="164561" y="175603"/>
                </a:lnTo>
                <a:lnTo>
                  <a:pt x="153735" y="177407"/>
                </a:lnTo>
                <a:cubicBezTo>
                  <a:pt x="153374" y="177407"/>
                  <a:pt x="152652" y="177407"/>
                  <a:pt x="151930" y="177407"/>
                </a:cubicBezTo>
                <a:lnTo>
                  <a:pt x="141104" y="175603"/>
                </a:lnTo>
                <a:close/>
                <a:moveTo>
                  <a:pt x="270432" y="174837"/>
                </a:moveTo>
                <a:cubicBezTo>
                  <a:pt x="271881" y="174479"/>
                  <a:pt x="273329" y="175195"/>
                  <a:pt x="274415" y="175911"/>
                </a:cubicBezTo>
                <a:cubicBezTo>
                  <a:pt x="275501" y="176626"/>
                  <a:pt x="275863" y="178058"/>
                  <a:pt x="275863" y="179489"/>
                </a:cubicBezTo>
                <a:lnTo>
                  <a:pt x="275863" y="217424"/>
                </a:lnTo>
                <a:cubicBezTo>
                  <a:pt x="275863" y="219929"/>
                  <a:pt x="274415" y="221718"/>
                  <a:pt x="272243" y="222076"/>
                </a:cubicBezTo>
                <a:lnTo>
                  <a:pt x="199106" y="236033"/>
                </a:lnTo>
                <a:cubicBezTo>
                  <a:pt x="198744" y="236033"/>
                  <a:pt x="198382" y="236033"/>
                  <a:pt x="198382" y="236033"/>
                </a:cubicBezTo>
                <a:cubicBezTo>
                  <a:pt x="197296" y="236033"/>
                  <a:pt x="196210" y="235675"/>
                  <a:pt x="195123" y="234960"/>
                </a:cubicBezTo>
                <a:cubicBezTo>
                  <a:pt x="194037" y="234244"/>
                  <a:pt x="193675" y="232812"/>
                  <a:pt x="193675" y="231739"/>
                </a:cubicBezTo>
                <a:lnTo>
                  <a:pt x="193675" y="193446"/>
                </a:lnTo>
                <a:cubicBezTo>
                  <a:pt x="193675" y="191299"/>
                  <a:pt x="195123" y="189510"/>
                  <a:pt x="197296" y="188794"/>
                </a:cubicBezTo>
                <a:lnTo>
                  <a:pt x="270432" y="174837"/>
                </a:lnTo>
                <a:close/>
                <a:moveTo>
                  <a:pt x="296643" y="149980"/>
                </a:moveTo>
                <a:lnTo>
                  <a:pt x="173944" y="173798"/>
                </a:lnTo>
                <a:lnTo>
                  <a:pt x="173944" y="292528"/>
                </a:lnTo>
                <a:lnTo>
                  <a:pt x="296643" y="269071"/>
                </a:lnTo>
                <a:lnTo>
                  <a:pt x="296643" y="149980"/>
                </a:lnTo>
                <a:close/>
                <a:moveTo>
                  <a:pt x="9022" y="149980"/>
                </a:moveTo>
                <a:lnTo>
                  <a:pt x="9022" y="269071"/>
                </a:lnTo>
                <a:lnTo>
                  <a:pt x="132082" y="292528"/>
                </a:lnTo>
                <a:lnTo>
                  <a:pt x="132082" y="173798"/>
                </a:lnTo>
                <a:lnTo>
                  <a:pt x="9022" y="149980"/>
                </a:lnTo>
                <a:close/>
                <a:moveTo>
                  <a:pt x="266330" y="124357"/>
                </a:moveTo>
                <a:cubicBezTo>
                  <a:pt x="245038" y="124357"/>
                  <a:pt x="199567" y="128688"/>
                  <a:pt x="164922" y="165859"/>
                </a:cubicBezTo>
                <a:lnTo>
                  <a:pt x="171418" y="164776"/>
                </a:lnTo>
                <a:lnTo>
                  <a:pt x="271021" y="145649"/>
                </a:lnTo>
                <a:lnTo>
                  <a:pt x="274630" y="144567"/>
                </a:lnTo>
                <a:lnTo>
                  <a:pt x="274630" y="124357"/>
                </a:lnTo>
                <a:cubicBezTo>
                  <a:pt x="272465" y="124357"/>
                  <a:pt x="269938" y="124357"/>
                  <a:pt x="266330" y="124357"/>
                </a:cubicBezTo>
                <a:close/>
                <a:moveTo>
                  <a:pt x="31035" y="124357"/>
                </a:moveTo>
                <a:lnTo>
                  <a:pt x="31035" y="144567"/>
                </a:lnTo>
                <a:lnTo>
                  <a:pt x="140743" y="165859"/>
                </a:lnTo>
                <a:cubicBezTo>
                  <a:pt x="101046" y="123275"/>
                  <a:pt x="46192" y="123275"/>
                  <a:pt x="31035" y="124357"/>
                </a:cubicBezTo>
                <a:close/>
                <a:moveTo>
                  <a:pt x="135691" y="120027"/>
                </a:moveTo>
                <a:cubicBezTo>
                  <a:pt x="130638" y="126523"/>
                  <a:pt x="124864" y="131936"/>
                  <a:pt x="117647" y="135545"/>
                </a:cubicBezTo>
                <a:cubicBezTo>
                  <a:pt x="129917" y="142762"/>
                  <a:pt x="142186" y="152506"/>
                  <a:pt x="153013" y="165498"/>
                </a:cubicBezTo>
                <a:cubicBezTo>
                  <a:pt x="163839" y="152506"/>
                  <a:pt x="176109" y="142762"/>
                  <a:pt x="188379" y="135545"/>
                </a:cubicBezTo>
                <a:cubicBezTo>
                  <a:pt x="181161" y="131575"/>
                  <a:pt x="175026" y="126523"/>
                  <a:pt x="170335" y="120027"/>
                </a:cubicBezTo>
                <a:lnTo>
                  <a:pt x="156622" y="136627"/>
                </a:lnTo>
                <a:cubicBezTo>
                  <a:pt x="155539" y="137710"/>
                  <a:pt x="154095" y="138432"/>
                  <a:pt x="153013" y="138432"/>
                </a:cubicBezTo>
                <a:cubicBezTo>
                  <a:pt x="151569" y="138432"/>
                  <a:pt x="150126" y="137710"/>
                  <a:pt x="149404" y="136627"/>
                </a:cubicBezTo>
                <a:lnTo>
                  <a:pt x="135691" y="120027"/>
                </a:lnTo>
                <a:close/>
                <a:moveTo>
                  <a:pt x="214313" y="75687"/>
                </a:moveTo>
                <a:cubicBezTo>
                  <a:pt x="207908" y="75687"/>
                  <a:pt x="202571" y="81183"/>
                  <a:pt x="202571" y="87777"/>
                </a:cubicBezTo>
                <a:cubicBezTo>
                  <a:pt x="202571" y="94005"/>
                  <a:pt x="207908" y="99500"/>
                  <a:pt x="214313" y="99500"/>
                </a:cubicBezTo>
                <a:cubicBezTo>
                  <a:pt x="220362" y="99500"/>
                  <a:pt x="225343" y="94005"/>
                  <a:pt x="225343" y="87777"/>
                </a:cubicBezTo>
                <a:cubicBezTo>
                  <a:pt x="225343" y="81183"/>
                  <a:pt x="220362" y="75687"/>
                  <a:pt x="214313" y="75687"/>
                </a:cubicBezTo>
                <a:close/>
                <a:moveTo>
                  <a:pt x="91098" y="75687"/>
                </a:moveTo>
                <a:cubicBezTo>
                  <a:pt x="84503" y="75687"/>
                  <a:pt x="79375" y="81183"/>
                  <a:pt x="79375" y="87777"/>
                </a:cubicBezTo>
                <a:cubicBezTo>
                  <a:pt x="79375" y="94005"/>
                  <a:pt x="84503" y="99500"/>
                  <a:pt x="91098" y="99500"/>
                </a:cubicBezTo>
                <a:cubicBezTo>
                  <a:pt x="97692" y="99500"/>
                  <a:pt x="102821" y="94005"/>
                  <a:pt x="102821" y="87777"/>
                </a:cubicBezTo>
                <a:cubicBezTo>
                  <a:pt x="102821" y="81183"/>
                  <a:pt x="97692" y="75687"/>
                  <a:pt x="91098" y="75687"/>
                </a:cubicBezTo>
                <a:close/>
                <a:moveTo>
                  <a:pt x="214313" y="66529"/>
                </a:moveTo>
                <a:cubicBezTo>
                  <a:pt x="225343" y="66529"/>
                  <a:pt x="234594" y="76054"/>
                  <a:pt x="234594" y="87777"/>
                </a:cubicBezTo>
                <a:cubicBezTo>
                  <a:pt x="234594" y="99500"/>
                  <a:pt x="225343" y="109025"/>
                  <a:pt x="214313" y="109025"/>
                </a:cubicBezTo>
                <a:cubicBezTo>
                  <a:pt x="202571" y="109025"/>
                  <a:pt x="193675" y="99500"/>
                  <a:pt x="193675" y="87777"/>
                </a:cubicBezTo>
                <a:cubicBezTo>
                  <a:pt x="193675" y="76054"/>
                  <a:pt x="202571" y="66529"/>
                  <a:pt x="214313" y="66529"/>
                </a:cubicBezTo>
                <a:close/>
                <a:moveTo>
                  <a:pt x="91098" y="66529"/>
                </a:moveTo>
                <a:cubicBezTo>
                  <a:pt x="102821" y="66529"/>
                  <a:pt x="112345" y="76054"/>
                  <a:pt x="112345" y="87777"/>
                </a:cubicBezTo>
                <a:cubicBezTo>
                  <a:pt x="112345" y="99500"/>
                  <a:pt x="102821" y="109025"/>
                  <a:pt x="91098" y="109025"/>
                </a:cubicBezTo>
                <a:cubicBezTo>
                  <a:pt x="79375" y="109025"/>
                  <a:pt x="69850" y="99500"/>
                  <a:pt x="69850" y="87777"/>
                </a:cubicBezTo>
                <a:cubicBezTo>
                  <a:pt x="69850" y="76054"/>
                  <a:pt x="79375" y="66529"/>
                  <a:pt x="91098" y="66529"/>
                </a:cubicBezTo>
                <a:close/>
                <a:moveTo>
                  <a:pt x="215085" y="40994"/>
                </a:moveTo>
                <a:cubicBezTo>
                  <a:pt x="189462" y="40994"/>
                  <a:pt x="168892" y="61564"/>
                  <a:pt x="168892" y="87187"/>
                </a:cubicBezTo>
                <a:cubicBezTo>
                  <a:pt x="168892" y="106674"/>
                  <a:pt x="180801" y="123636"/>
                  <a:pt x="198123" y="130132"/>
                </a:cubicBezTo>
                <a:cubicBezTo>
                  <a:pt x="217250" y="120749"/>
                  <a:pt x="236377" y="117140"/>
                  <a:pt x="250812" y="115696"/>
                </a:cubicBezTo>
                <a:cubicBezTo>
                  <a:pt x="257308" y="107757"/>
                  <a:pt x="261277" y="98013"/>
                  <a:pt x="261277" y="87187"/>
                </a:cubicBezTo>
                <a:cubicBezTo>
                  <a:pt x="261277" y="61564"/>
                  <a:pt x="240346" y="40994"/>
                  <a:pt x="215085" y="40994"/>
                </a:cubicBezTo>
                <a:close/>
                <a:moveTo>
                  <a:pt x="90941" y="40994"/>
                </a:moveTo>
                <a:cubicBezTo>
                  <a:pt x="65319" y="40994"/>
                  <a:pt x="44749" y="61564"/>
                  <a:pt x="44749" y="87187"/>
                </a:cubicBezTo>
                <a:cubicBezTo>
                  <a:pt x="44749" y="98013"/>
                  <a:pt x="48358" y="107757"/>
                  <a:pt x="54853" y="115696"/>
                </a:cubicBezTo>
                <a:cubicBezTo>
                  <a:pt x="69650" y="117140"/>
                  <a:pt x="88415" y="121110"/>
                  <a:pt x="107542" y="130132"/>
                </a:cubicBezTo>
                <a:cubicBezTo>
                  <a:pt x="124864" y="123636"/>
                  <a:pt x="137134" y="106674"/>
                  <a:pt x="137134" y="87187"/>
                </a:cubicBezTo>
                <a:cubicBezTo>
                  <a:pt x="137134" y="61564"/>
                  <a:pt x="116564" y="40994"/>
                  <a:pt x="90941" y="40994"/>
                </a:cubicBezTo>
                <a:close/>
                <a:moveTo>
                  <a:pt x="153013" y="32333"/>
                </a:moveTo>
                <a:cubicBezTo>
                  <a:pt x="139299" y="32333"/>
                  <a:pt x="127390" y="34137"/>
                  <a:pt x="116925" y="38107"/>
                </a:cubicBezTo>
                <a:cubicBezTo>
                  <a:pt x="134247" y="47490"/>
                  <a:pt x="146517" y="65895"/>
                  <a:pt x="146517" y="87187"/>
                </a:cubicBezTo>
                <a:cubicBezTo>
                  <a:pt x="146517" y="95848"/>
                  <a:pt x="144352" y="104148"/>
                  <a:pt x="140743" y="111727"/>
                </a:cubicBezTo>
                <a:lnTo>
                  <a:pt x="153013" y="126523"/>
                </a:lnTo>
                <a:lnTo>
                  <a:pt x="165283" y="111727"/>
                </a:lnTo>
                <a:cubicBezTo>
                  <a:pt x="161674" y="104148"/>
                  <a:pt x="159509" y="95848"/>
                  <a:pt x="159509" y="87187"/>
                </a:cubicBezTo>
                <a:cubicBezTo>
                  <a:pt x="159509" y="65895"/>
                  <a:pt x="171418" y="47490"/>
                  <a:pt x="188740" y="38107"/>
                </a:cubicBezTo>
                <a:cubicBezTo>
                  <a:pt x="178274" y="34137"/>
                  <a:pt x="166365" y="32333"/>
                  <a:pt x="153013" y="32333"/>
                </a:cubicBezTo>
                <a:close/>
                <a:moveTo>
                  <a:pt x="217972" y="12846"/>
                </a:moveTo>
                <a:cubicBezTo>
                  <a:pt x="217972" y="18259"/>
                  <a:pt x="216528" y="25115"/>
                  <a:pt x="212198" y="31611"/>
                </a:cubicBezTo>
                <a:cubicBezTo>
                  <a:pt x="212919" y="31611"/>
                  <a:pt x="214002" y="31611"/>
                  <a:pt x="215085" y="31611"/>
                </a:cubicBezTo>
                <a:cubicBezTo>
                  <a:pt x="219776" y="31611"/>
                  <a:pt x="224468" y="32333"/>
                  <a:pt x="228798" y="33416"/>
                </a:cubicBezTo>
                <a:cubicBezTo>
                  <a:pt x="228076" y="22950"/>
                  <a:pt x="223024" y="16815"/>
                  <a:pt x="217972" y="12846"/>
                </a:cubicBezTo>
                <a:close/>
                <a:moveTo>
                  <a:pt x="87694" y="12846"/>
                </a:moveTo>
                <a:cubicBezTo>
                  <a:pt x="83002" y="16815"/>
                  <a:pt x="77589" y="22950"/>
                  <a:pt x="76867" y="33416"/>
                </a:cubicBezTo>
                <a:cubicBezTo>
                  <a:pt x="81559" y="32333"/>
                  <a:pt x="86250" y="31611"/>
                  <a:pt x="90941" y="31611"/>
                </a:cubicBezTo>
                <a:cubicBezTo>
                  <a:pt x="92024" y="31611"/>
                  <a:pt x="92746" y="31611"/>
                  <a:pt x="93468" y="31611"/>
                </a:cubicBezTo>
                <a:cubicBezTo>
                  <a:pt x="89498" y="25115"/>
                  <a:pt x="88054" y="18259"/>
                  <a:pt x="87694" y="12846"/>
                </a:cubicBezTo>
                <a:close/>
                <a:moveTo>
                  <a:pt x="90941" y="215"/>
                </a:moveTo>
                <a:cubicBezTo>
                  <a:pt x="92385" y="-146"/>
                  <a:pt x="94189" y="-146"/>
                  <a:pt x="95633" y="937"/>
                </a:cubicBezTo>
                <a:cubicBezTo>
                  <a:pt x="96716" y="2019"/>
                  <a:pt x="97437" y="3824"/>
                  <a:pt x="97076" y="5267"/>
                </a:cubicBezTo>
                <a:cubicBezTo>
                  <a:pt x="97076" y="5989"/>
                  <a:pt x="94189" y="21146"/>
                  <a:pt x="106459" y="33055"/>
                </a:cubicBezTo>
                <a:cubicBezTo>
                  <a:pt x="119090" y="26198"/>
                  <a:pt x="134969" y="22950"/>
                  <a:pt x="153013" y="22950"/>
                </a:cubicBezTo>
                <a:lnTo>
                  <a:pt x="171160" y="26889"/>
                </a:lnTo>
                <a:lnTo>
                  <a:pt x="199567" y="33055"/>
                </a:lnTo>
                <a:lnTo>
                  <a:pt x="208257" y="15760"/>
                </a:lnTo>
                <a:lnTo>
                  <a:pt x="208724" y="14830"/>
                </a:lnTo>
                <a:cubicBezTo>
                  <a:pt x="209581" y="9417"/>
                  <a:pt x="208950" y="5448"/>
                  <a:pt x="208950" y="5267"/>
                </a:cubicBezTo>
                <a:cubicBezTo>
                  <a:pt x="208589" y="3824"/>
                  <a:pt x="208950" y="2019"/>
                  <a:pt x="210393" y="937"/>
                </a:cubicBezTo>
                <a:cubicBezTo>
                  <a:pt x="211476" y="-146"/>
                  <a:pt x="213641" y="-146"/>
                  <a:pt x="215085" y="215"/>
                </a:cubicBezTo>
                <a:cubicBezTo>
                  <a:pt x="215085" y="576"/>
                  <a:pt x="238903" y="9598"/>
                  <a:pt x="238181" y="37024"/>
                </a:cubicBezTo>
                <a:cubicBezTo>
                  <a:pt x="257308" y="45686"/>
                  <a:pt x="270299" y="64812"/>
                  <a:pt x="270299" y="87187"/>
                </a:cubicBezTo>
                <a:cubicBezTo>
                  <a:pt x="270299" y="97291"/>
                  <a:pt x="267412" y="106674"/>
                  <a:pt x="262721" y="114975"/>
                </a:cubicBezTo>
                <a:cubicBezTo>
                  <a:pt x="273186" y="114614"/>
                  <a:pt x="279682" y="115335"/>
                  <a:pt x="279682" y="115335"/>
                </a:cubicBezTo>
                <a:cubicBezTo>
                  <a:pt x="282208" y="116057"/>
                  <a:pt x="283652" y="117862"/>
                  <a:pt x="283652" y="120027"/>
                </a:cubicBezTo>
                <a:lnTo>
                  <a:pt x="283652" y="143123"/>
                </a:lnTo>
                <a:lnTo>
                  <a:pt x="300252" y="139875"/>
                </a:lnTo>
                <a:cubicBezTo>
                  <a:pt x="301696" y="139514"/>
                  <a:pt x="303139" y="139875"/>
                  <a:pt x="304222" y="140958"/>
                </a:cubicBezTo>
                <a:cubicBezTo>
                  <a:pt x="305305" y="141680"/>
                  <a:pt x="306026" y="143123"/>
                  <a:pt x="306026" y="144206"/>
                </a:cubicBezTo>
                <a:lnTo>
                  <a:pt x="306026" y="272679"/>
                </a:lnTo>
                <a:cubicBezTo>
                  <a:pt x="306026" y="274845"/>
                  <a:pt x="304222" y="276649"/>
                  <a:pt x="302057" y="277371"/>
                </a:cubicBezTo>
                <a:lnTo>
                  <a:pt x="153735" y="305880"/>
                </a:lnTo>
                <a:cubicBezTo>
                  <a:pt x="153374" y="305880"/>
                  <a:pt x="153374" y="305880"/>
                  <a:pt x="153013" y="305880"/>
                </a:cubicBezTo>
                <a:cubicBezTo>
                  <a:pt x="152652" y="305880"/>
                  <a:pt x="152291" y="305880"/>
                  <a:pt x="151930" y="305880"/>
                </a:cubicBezTo>
                <a:lnTo>
                  <a:pt x="3609" y="277371"/>
                </a:lnTo>
                <a:cubicBezTo>
                  <a:pt x="1443" y="276649"/>
                  <a:pt x="0" y="274845"/>
                  <a:pt x="0" y="272679"/>
                </a:cubicBezTo>
                <a:lnTo>
                  <a:pt x="0" y="144206"/>
                </a:lnTo>
                <a:cubicBezTo>
                  <a:pt x="0" y="143123"/>
                  <a:pt x="361" y="141680"/>
                  <a:pt x="1443" y="140958"/>
                </a:cubicBezTo>
                <a:cubicBezTo>
                  <a:pt x="2526" y="139875"/>
                  <a:pt x="3969" y="139514"/>
                  <a:pt x="5413" y="139875"/>
                </a:cubicBezTo>
                <a:lnTo>
                  <a:pt x="22013" y="143123"/>
                </a:lnTo>
                <a:lnTo>
                  <a:pt x="22013" y="120027"/>
                </a:lnTo>
                <a:cubicBezTo>
                  <a:pt x="22013" y="117862"/>
                  <a:pt x="23457" y="116057"/>
                  <a:pt x="25983" y="115335"/>
                </a:cubicBezTo>
                <a:cubicBezTo>
                  <a:pt x="26344" y="115335"/>
                  <a:pt x="32840" y="114614"/>
                  <a:pt x="42944" y="114975"/>
                </a:cubicBezTo>
                <a:cubicBezTo>
                  <a:pt x="38253" y="106674"/>
                  <a:pt x="35366" y="97291"/>
                  <a:pt x="35366" y="87187"/>
                </a:cubicBezTo>
                <a:cubicBezTo>
                  <a:pt x="35366" y="64812"/>
                  <a:pt x="48719" y="45686"/>
                  <a:pt x="67484" y="37024"/>
                </a:cubicBezTo>
                <a:cubicBezTo>
                  <a:pt x="67123" y="9598"/>
                  <a:pt x="90581" y="576"/>
                  <a:pt x="90941" y="2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62" name="Circle">
            <a:extLst>
              <a:ext uri="{FF2B5EF4-FFF2-40B4-BE49-F238E27FC236}">
                <a16:creationId xmlns:a16="http://schemas.microsoft.com/office/drawing/2014/main" id="{6D2B3CDB-45CA-8C46-84D5-D356F7E5F585}"/>
              </a:ext>
            </a:extLst>
          </p:cNvPr>
          <p:cNvSpPr/>
          <p:nvPr/>
        </p:nvSpPr>
        <p:spPr>
          <a:xfrm flipV="1">
            <a:off x="8204095" y="2024026"/>
            <a:ext cx="172399" cy="172399"/>
          </a:xfrm>
          <a:prstGeom prst="diamond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64" name="Circle">
            <a:extLst>
              <a:ext uri="{FF2B5EF4-FFF2-40B4-BE49-F238E27FC236}">
                <a16:creationId xmlns:a16="http://schemas.microsoft.com/office/drawing/2014/main" id="{BF160A62-A5F7-5F4E-9794-C22BB132CBCF}"/>
              </a:ext>
            </a:extLst>
          </p:cNvPr>
          <p:cNvSpPr/>
          <p:nvPr/>
        </p:nvSpPr>
        <p:spPr>
          <a:xfrm flipV="1">
            <a:off x="8303721" y="5511217"/>
            <a:ext cx="172399" cy="172399"/>
          </a:xfrm>
          <a:prstGeom prst="diamond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id="{A4A79B87-93F7-5342-80B4-2BA936995BA5}"/>
              </a:ext>
            </a:extLst>
          </p:cNvPr>
          <p:cNvSpPr/>
          <p:nvPr/>
        </p:nvSpPr>
        <p:spPr>
          <a:xfrm flipV="1">
            <a:off x="596576" y="2426112"/>
            <a:ext cx="172399" cy="172399"/>
          </a:xfrm>
          <a:prstGeom prst="diamond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66" name="Circle">
            <a:extLst>
              <a:ext uri="{FF2B5EF4-FFF2-40B4-BE49-F238E27FC236}">
                <a16:creationId xmlns:a16="http://schemas.microsoft.com/office/drawing/2014/main" id="{04958B54-3B06-3345-889B-CB12314E7D8C}"/>
              </a:ext>
            </a:extLst>
          </p:cNvPr>
          <p:cNvSpPr/>
          <p:nvPr/>
        </p:nvSpPr>
        <p:spPr>
          <a:xfrm flipV="1">
            <a:off x="639278" y="4007370"/>
            <a:ext cx="172399" cy="172399"/>
          </a:xfrm>
          <a:prstGeom prst="diamond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67" name="Circle">
            <a:extLst>
              <a:ext uri="{FF2B5EF4-FFF2-40B4-BE49-F238E27FC236}">
                <a16:creationId xmlns:a16="http://schemas.microsoft.com/office/drawing/2014/main" id="{11EA2426-6817-E84B-9762-14A976709CDF}"/>
              </a:ext>
            </a:extLst>
          </p:cNvPr>
          <p:cNvSpPr/>
          <p:nvPr/>
        </p:nvSpPr>
        <p:spPr>
          <a:xfrm flipV="1">
            <a:off x="646606" y="5352189"/>
            <a:ext cx="160595" cy="160595"/>
          </a:xfrm>
          <a:prstGeom prst="diamond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1465E1BD-4B12-B841-ABE2-AA34976C935D}"/>
              </a:ext>
            </a:extLst>
          </p:cNvPr>
          <p:cNvSpPr txBox="1">
            <a:spLocks/>
          </p:cNvSpPr>
          <p:nvPr/>
        </p:nvSpPr>
        <p:spPr>
          <a:xfrm>
            <a:off x="858546" y="1941316"/>
            <a:ext cx="3103625" cy="122443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междисциплинарный подход и углубленное изучение основ биологии, биохимии, генетики, 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нейробиологии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, психофизиологии и когнитивных процессов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9B978EB9-45F4-3246-AB0A-775438954F2C}"/>
              </a:ext>
            </a:extLst>
          </p:cNvPr>
          <p:cNvSpPr txBox="1">
            <a:spLocks/>
          </p:cNvSpPr>
          <p:nvPr/>
        </p:nvSpPr>
        <p:spPr>
          <a:xfrm>
            <a:off x="880938" y="3565316"/>
            <a:ext cx="2640733" cy="98437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учебного плана позволяет выбрать индивидуальную траекторию обучения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9B978EB9-45F4-3246-AB0A-775438954F2C}"/>
              </a:ext>
            </a:extLst>
          </p:cNvPr>
          <p:cNvSpPr txBox="1">
            <a:spLocks/>
          </p:cNvSpPr>
          <p:nvPr/>
        </p:nvSpPr>
        <p:spPr>
          <a:xfrm>
            <a:off x="8696275" y="3919351"/>
            <a:ext cx="2640733" cy="53944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большой блок практических занятий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Subtitle 2">
            <a:extLst>
              <a:ext uri="{FF2B5EF4-FFF2-40B4-BE49-F238E27FC236}">
                <a16:creationId xmlns:a16="http://schemas.microsoft.com/office/drawing/2014/main" id="{9B978EB9-45F4-3246-AB0A-775438954F2C}"/>
              </a:ext>
            </a:extLst>
          </p:cNvPr>
          <p:cNvSpPr txBox="1">
            <a:spLocks/>
          </p:cNvSpPr>
          <p:nvPr/>
        </p:nvSpPr>
        <p:spPr>
          <a:xfrm>
            <a:off x="907881" y="4928092"/>
            <a:ext cx="2640733" cy="7663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к преподаванию ведущих ученых, в том числе зарубежных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1465E1BD-4B12-B841-ABE2-AA34976C935D}"/>
              </a:ext>
            </a:extLst>
          </p:cNvPr>
          <p:cNvSpPr txBox="1">
            <a:spLocks/>
          </p:cNvSpPr>
          <p:nvPr/>
        </p:nvSpPr>
        <p:spPr>
          <a:xfrm>
            <a:off x="8564350" y="1288641"/>
            <a:ext cx="2904585" cy="202465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выпускников на рынке труда в широком спектре направлений: </a:t>
            </a:r>
          </a:p>
          <a:p>
            <a:pPr lvl="0"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в научно-исследовательском секторе; </a:t>
            </a:r>
          </a:p>
          <a:p>
            <a:pPr lvl="0"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в компаниях в области 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нейротехнологий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и когнитивных технологий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Subtitle 2">
            <a:extLst>
              <a:ext uri="{FF2B5EF4-FFF2-40B4-BE49-F238E27FC236}">
                <a16:creationId xmlns:a16="http://schemas.microsoft.com/office/drawing/2014/main" id="{1465E1BD-4B12-B841-ABE2-AA34976C935D}"/>
              </a:ext>
            </a:extLst>
          </p:cNvPr>
          <p:cNvSpPr txBox="1">
            <a:spLocks/>
          </p:cNvSpPr>
          <p:nvPr/>
        </p:nvSpPr>
        <p:spPr>
          <a:xfrm>
            <a:off x="8829182" y="5030912"/>
            <a:ext cx="2744650" cy="100642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продолжить обучение в ведущих российских и зарубежных магистратурах.</a:t>
            </a:r>
          </a:p>
        </p:txBody>
      </p:sp>
      <p:sp>
        <p:nvSpPr>
          <p:cNvPr id="76" name="Circle">
            <a:extLst>
              <a:ext uri="{FF2B5EF4-FFF2-40B4-BE49-F238E27FC236}">
                <a16:creationId xmlns:a16="http://schemas.microsoft.com/office/drawing/2014/main" id="{0D636D76-8AB7-A54B-9201-84F59B768DC8}"/>
              </a:ext>
            </a:extLst>
          </p:cNvPr>
          <p:cNvSpPr/>
          <p:nvPr/>
        </p:nvSpPr>
        <p:spPr>
          <a:xfrm flipV="1">
            <a:off x="8465185" y="4057502"/>
            <a:ext cx="160595" cy="160595"/>
          </a:xfrm>
          <a:prstGeom prst="diamond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895" r="21895"/>
          <a:stretch>
            <a:fillRect/>
          </a:stretch>
        </p:blipFill>
        <p:spPr>
          <a:xfrm>
            <a:off x="6837053" y="1586452"/>
            <a:ext cx="4325167" cy="4325107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211040"/>
            <a:ext cx="5245560" cy="777025"/>
          </a:xfrm>
        </p:spPr>
        <p:txBody>
          <a:bodyPr/>
          <a:lstStyle/>
          <a:p>
            <a:r>
              <a:rPr lang="ru-RU" b="1" dirty="0"/>
              <a:t>ПЕРСПЕКТИВЫ ПОСЛЕ ОБУЧЕНИЯ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39" y="3458594"/>
            <a:ext cx="5504960" cy="3094606"/>
          </a:xfrm>
        </p:spPr>
        <p:txBody>
          <a:bodyPr>
            <a:noAutofit/>
          </a:bodyPr>
          <a:lstStyle/>
          <a:p>
            <a:r>
              <a:rPr lang="ru-RU" sz="1600" dirty="0"/>
              <a:t>ведущих научно-исследовательских институтах РФ и зарубежных научно-исследовательских центрах;</a:t>
            </a:r>
          </a:p>
          <a:p>
            <a:r>
              <a:rPr lang="ru-RU" sz="1600" dirty="0"/>
              <a:t>коммерческих структурах, нацеленных на внедрение научных разработок в области </a:t>
            </a:r>
            <a:r>
              <a:rPr lang="ru-RU" sz="1600" dirty="0" err="1"/>
              <a:t>нейро</a:t>
            </a:r>
            <a:r>
              <a:rPr lang="ru-RU" sz="1600" dirty="0"/>
              <a:t>- и биотехнологий в производство;</a:t>
            </a:r>
          </a:p>
          <a:p>
            <a:r>
              <a:rPr lang="ru-RU" sz="1600" dirty="0"/>
              <a:t>R&amp;D ведущих корпораций и технологических </a:t>
            </a:r>
            <a:r>
              <a:rPr lang="ru-RU" sz="1600" dirty="0" err="1"/>
              <a:t>стартапах</a:t>
            </a:r>
            <a:r>
              <a:rPr lang="ru-RU" sz="1600" dirty="0"/>
              <a:t> в области </a:t>
            </a:r>
            <a:r>
              <a:rPr lang="ru-RU" sz="1600" dirty="0" err="1"/>
              <a:t>нейро</a:t>
            </a:r>
            <a:r>
              <a:rPr lang="ru-RU" sz="1600" dirty="0"/>
              <a:t>- и биотехнологий;</a:t>
            </a:r>
          </a:p>
          <a:p>
            <a:r>
              <a:rPr lang="ru-RU" sz="1600" dirty="0"/>
              <a:t>производственной сфере и многих других, где требуются профильные знания и навыки решения прикладных задач.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\\design-stor-0\desl_desktops$\logutova\Рабочий стол\покровка\2018\пиктограммы\POKROVKA_PICTOS-4-selected-02.jpg">
            <a:extLst>
              <a:ext uri="{FF2B5EF4-FFF2-40B4-BE49-F238E27FC236}">
                <a16:creationId xmlns:a16="http://schemas.microsoft.com/office/drawing/2014/main" id="{6CCBB8DC-510B-4484-8898-31797CCCC7C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3" y="4854103"/>
            <a:ext cx="576890" cy="58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6687D2-A6EC-4132-8CBD-F07DF827749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3" y="3458594"/>
            <a:ext cx="576890" cy="58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\\design-stor-0\desl_desktops$\logutova\Рабочий стол\покровка\2018\пиктограммы\POKROVKA_PICTOS-ready3b-40.jpg">
            <a:extLst>
              <a:ext uri="{FF2B5EF4-FFF2-40B4-BE49-F238E27FC236}">
                <a16:creationId xmlns:a16="http://schemas.microsoft.com/office/drawing/2014/main" id="{960D9F3D-830E-4008-922D-E4D07C11204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9" y="5647020"/>
            <a:ext cx="447927" cy="50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422192-DE28-48BF-879A-4F2B8A5A734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19" y="4186025"/>
            <a:ext cx="417847" cy="4498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83219" y="2009386"/>
            <a:ext cx="6093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E2D69"/>
                </a:solidFill>
                <a:latin typeface="HSE Sans" panose="02000000000000000000" pitchFamily="2" charset="0"/>
              </a:rPr>
              <a:t>После окончания выпускники могут продолжить обучение в магистратуре НИУ ВШЭ и магистратурах других российских и зарубежных университетов.</a:t>
            </a:r>
          </a:p>
          <a:p>
            <a:r>
              <a:rPr lang="ru-RU" sz="1600" dirty="0">
                <a:solidFill>
                  <a:srgbClr val="0E2D69"/>
                </a:solidFill>
                <a:latin typeface="HSE Sans" panose="02000000000000000000" pitchFamily="2" charset="0"/>
              </a:rPr>
              <a:t>Выпускники программы «Когнитивная </a:t>
            </a:r>
            <a:r>
              <a:rPr lang="ru-RU" sz="1600" dirty="0" err="1">
                <a:solidFill>
                  <a:srgbClr val="0E2D69"/>
                </a:solidFill>
                <a:latin typeface="HSE Sans" panose="02000000000000000000" pitchFamily="2" charset="0"/>
              </a:rPr>
              <a:t>нейробиология</a:t>
            </a:r>
            <a:r>
              <a:rPr lang="ru-RU" sz="1600" dirty="0">
                <a:solidFill>
                  <a:srgbClr val="0E2D69"/>
                </a:solidFill>
                <a:latin typeface="HSE Sans" panose="02000000000000000000" pitchFamily="2" charset="0"/>
              </a:rPr>
              <a:t>» будут востребованы в:</a:t>
            </a:r>
          </a:p>
        </p:txBody>
      </p:sp>
    </p:spTree>
    <p:extLst>
      <p:ext uri="{BB962C8B-B14F-4D97-AF65-F5344CB8AC3E}">
        <p14:creationId xmlns:p14="http://schemas.microsoft.com/office/powerpoint/2010/main" val="4171050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3DAF31-D8A6-49A0-9A5D-8B2EA5B1C511}">
  <ds:schemaRefs>
    <ds:schemaRef ds:uri="http://purl.org/dc/terms/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2626</Words>
  <Application>Microsoft Macintosh PowerPoint</Application>
  <PresentationFormat>Широкоэкранный</PresentationFormat>
  <Paragraphs>305</Paragraphs>
  <Slides>19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HSE Sans</vt:lpstr>
      <vt:lpstr>Lato Light</vt:lpstr>
      <vt:lpstr>Wingdings</vt:lpstr>
      <vt:lpstr>Office Theme</vt:lpstr>
      <vt:lpstr>КОГНИТИВНАЯ  НЕЙРОБИОЛОГИЯ: от молекул до поведения</vt:lpstr>
      <vt:lpstr>Нейробиология это</vt:lpstr>
      <vt:lpstr>Презентация PowerPoint</vt:lpstr>
      <vt:lpstr>Образовательная программа  КОГНИТИВНАЯ НЕЙРОБИОЛОГИЯ   С 2024 г. Сетевой бакалавриат факультета биологии и биотехнологии НИУ ВШЭ  и Сколтеха по двум специализациям, начиная с 3 курса:  Нейрофизиология (НИУ ВШЭ)     Системная нейробиология (Сколтех)</vt:lpstr>
      <vt:lpstr>Образовательная программа КОГНИТИВНАЯ НЕЙРОБИОЛОГИЯ</vt:lpstr>
      <vt:lpstr>Образовательная программа  КОГНИТИВНАЯ НЕЙРОБИОЛОГИЯ </vt:lpstr>
      <vt:lpstr>Образовательная программа  Когнитивная нейробиолгия</vt:lpstr>
      <vt:lpstr>ПРЕИМУЩЕСТВА ПРОГРАММЫ </vt:lpstr>
      <vt:lpstr>ПЕРСПЕКТИВЫ ПОСЛЕ ОБУЧЕНИЯ</vt:lpstr>
      <vt:lpstr>ВО ВРЕМЯ ОБУЧЕНИЯ</vt:lpstr>
      <vt:lpstr>Презентация PowerPoint</vt:lpstr>
      <vt:lpstr>Содержание программы</vt:lpstr>
      <vt:lpstr>С 2024 года Сетевая форма обучения</vt:lpstr>
      <vt:lpstr>Практика</vt:lpstr>
      <vt:lpstr>Презентация PowerPoint</vt:lpstr>
      <vt:lpstr>Презентация PowerPoint</vt:lpstr>
      <vt:lpstr>Презентация PowerPoint</vt:lpstr>
      <vt:lpstr> Сайт приемной комиссии НИУ ВШЭ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Olga Martynova</cp:lastModifiedBy>
  <cp:revision>85</cp:revision>
  <cp:lastPrinted>2021-11-11T13:08:42Z</cp:lastPrinted>
  <dcterms:created xsi:type="dcterms:W3CDTF">2021-11-11T08:52:47Z</dcterms:created>
  <dcterms:modified xsi:type="dcterms:W3CDTF">2024-11-21T12:30:54Z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